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5" r:id="rId4"/>
    <p:sldId id="274" r:id="rId5"/>
    <p:sldId id="259" r:id="rId6"/>
    <p:sldId id="260" r:id="rId7"/>
    <p:sldId id="262" r:id="rId8"/>
    <p:sldId id="266" r:id="rId9"/>
    <p:sldId id="263" r:id="rId10"/>
    <p:sldId id="264" r:id="rId11"/>
    <p:sldId id="270" r:id="rId12"/>
    <p:sldId id="267" r:id="rId13"/>
    <p:sldId id="271" r:id="rId14"/>
    <p:sldId id="272" r:id="rId15"/>
    <p:sldId id="273" r:id="rId16"/>
    <p:sldId id="268" r:id="rId17"/>
    <p:sldId id="269" r:id="rId18"/>
    <p:sldId id="261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00"/>
    <a:srgbClr val="FFFFFF"/>
    <a:srgbClr val="FF9900"/>
    <a:srgbClr val="00CC00"/>
    <a:srgbClr val="00FF00"/>
    <a:srgbClr val="66FF66"/>
    <a:srgbClr val="FF99FF"/>
    <a:srgbClr val="FF66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100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BC82-5007-406E-A8D9-65C0B2D4CD69}" type="datetimeFigureOut">
              <a:rPr kumimoji="1" lang="ja-JP" altLang="en-US" smtClean="0"/>
              <a:pPr/>
              <a:t>2011/11/15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378C5-C803-435F-B22E-9E36A8D266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66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378C5-C803-435F-B22E-9E36A8D266E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709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378C5-C803-435F-B22E-9E36A8D266E2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22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2E1D-D7D2-4513-918D-F99B3B1D83BA}" type="datetime1">
              <a:rPr kumimoji="1" lang="ja-JP" altLang="en-US" smtClean="0"/>
              <a:pPr/>
              <a:t>2011/11/15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011F-E62B-4613-B5B5-2D52DA907DB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58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EAD3-834F-4203-82A0-D7E67BE18362}" type="datetime1">
              <a:rPr kumimoji="1" lang="ja-JP" altLang="en-US" smtClean="0"/>
              <a:pPr/>
              <a:t>2011/11/15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011F-E62B-4613-B5B5-2D52DA907DB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34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86E68-6F73-45EE-BFE4-53560DE9D4A8}" type="datetime1">
              <a:rPr kumimoji="1" lang="ja-JP" altLang="en-US" smtClean="0"/>
              <a:pPr/>
              <a:t>2011/11/15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011F-E62B-4613-B5B5-2D52DA907DB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87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FBFB9-368C-4468-B1E3-ED85765CD348}" type="datetime1">
              <a:rPr kumimoji="1" lang="ja-JP" altLang="en-US" smtClean="0"/>
              <a:pPr/>
              <a:t>2011/11/15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011F-E62B-4613-B5B5-2D52DA907DB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59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24C6-B0E5-4790-80E8-D1CAF2CDD5ED}" type="datetime1">
              <a:rPr kumimoji="1" lang="ja-JP" altLang="en-US" smtClean="0"/>
              <a:pPr/>
              <a:t>2011/11/15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011F-E62B-4613-B5B5-2D52DA907DB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861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DDD0-1AA1-42BE-A0DB-AC91350E5ADF}" type="datetime1">
              <a:rPr kumimoji="1" lang="ja-JP" altLang="en-US" smtClean="0"/>
              <a:pPr/>
              <a:t>2011/11/15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011F-E62B-4613-B5B5-2D52DA907DB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68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7AA9-08D7-4016-B794-0C5E7D535024}" type="datetime1">
              <a:rPr kumimoji="1" lang="ja-JP" altLang="en-US" smtClean="0"/>
              <a:pPr/>
              <a:t>2011/11/15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011F-E62B-4613-B5B5-2D52DA907DB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596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F2CB-76A8-4E24-8096-BCC73F75818D}" type="datetime1">
              <a:rPr kumimoji="1" lang="ja-JP" altLang="en-US" smtClean="0"/>
              <a:pPr/>
              <a:t>2011/11/15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011F-E62B-4613-B5B5-2D52DA907DB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00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8AE3-A264-4682-91FB-6E0FB8392CFB}" type="datetime1">
              <a:rPr kumimoji="1" lang="ja-JP" altLang="en-US" smtClean="0"/>
              <a:pPr/>
              <a:t>2011/11/15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011F-E62B-4613-B5B5-2D52DA907DB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39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52BD-BAEA-440F-9460-0EAAF99CB8E6}" type="datetime1">
              <a:rPr kumimoji="1" lang="ja-JP" altLang="en-US" smtClean="0"/>
              <a:pPr/>
              <a:t>2011/11/15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011F-E62B-4613-B5B5-2D52DA907DB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96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6CA1-8693-4E7C-8062-B57D444ADCED}" type="datetime1">
              <a:rPr kumimoji="1" lang="ja-JP" altLang="en-US" smtClean="0"/>
              <a:pPr/>
              <a:t>2011/11/15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011F-E62B-4613-B5B5-2D52DA907DB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30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616F-117F-49DF-9D80-EEAD0A5478D0}" type="datetime1">
              <a:rPr kumimoji="1" lang="ja-JP" altLang="en-US" smtClean="0"/>
              <a:pPr/>
              <a:t>2011/11/15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A011F-E62B-4613-B5B5-2D52DA907DB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189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43608" y="992341"/>
            <a:ext cx="88567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00" dirty="0" smtClean="0">
                <a:solidFill>
                  <a:srgbClr val="002060"/>
                </a:solidFill>
                <a:latin typeface="+mj-lt"/>
              </a:rPr>
              <a:t>Nuclear Data in Radiation Protection Dosimetry</a:t>
            </a:r>
            <a:endParaRPr kumimoji="1" lang="ja-JP" altLang="en-US" sz="2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179348"/>
            <a:ext cx="3369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2011 Symposium on Nuclear Data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78555" y="1670030"/>
            <a:ext cx="1986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Daiki SATOH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12288" y="2236802"/>
            <a:ext cx="3519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Japan Atomic Energy Agency</a:t>
            </a:r>
            <a:endParaRPr kumimoji="1" lang="ja-JP" altLang="en-US" sz="2000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107504" y="620688"/>
            <a:ext cx="892899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07504" y="6453336"/>
            <a:ext cx="892899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107504" y="2996952"/>
            <a:ext cx="8928992" cy="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94706" y="3759423"/>
            <a:ext cx="6816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ndara" pitchFamily="34" charset="0"/>
              </a:rPr>
              <a:t>1.</a:t>
            </a:r>
            <a:r>
              <a:rPr lang="ja-JP" altLang="en-US" sz="2400" dirty="0" smtClean="0">
                <a:latin typeface="Candara" pitchFamily="34" charset="0"/>
              </a:rPr>
              <a:t> </a:t>
            </a:r>
            <a:r>
              <a:rPr lang="en-US" altLang="ja-JP" sz="2400" dirty="0" smtClean="0">
                <a:latin typeface="Candara" pitchFamily="34" charset="0"/>
              </a:rPr>
              <a:t>Dosimetry calculations powered by Nuclear Data.</a:t>
            </a:r>
            <a:endParaRPr kumimoji="1" lang="en-US" altLang="ja-JP" sz="2400" dirty="0" smtClean="0">
              <a:latin typeface="Candara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94706" y="4623519"/>
            <a:ext cx="6628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ndara" pitchFamily="34" charset="0"/>
              </a:rPr>
              <a:t>2. Abnormalities of kerma coefficients in JENDL-4.</a:t>
            </a:r>
            <a:endParaRPr kumimoji="1" lang="ja-JP" altLang="en-US" sz="2400" dirty="0">
              <a:latin typeface="Candara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94706" y="5373216"/>
            <a:ext cx="7117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ndara" pitchFamily="34" charset="0"/>
              </a:rPr>
              <a:t>3. Neutron production cross sections </a:t>
            </a:r>
            <a:r>
              <a:rPr lang="en-US" altLang="ja-JP" sz="2400" dirty="0" smtClean="0">
                <a:latin typeface="Candara" pitchFamily="34" charset="0"/>
              </a:rPr>
              <a:t>at zero degrees </a:t>
            </a:r>
          </a:p>
          <a:p>
            <a:r>
              <a:rPr lang="en-US" altLang="ja-JP" sz="2400" dirty="0" smtClean="0">
                <a:latin typeface="Candara" pitchFamily="34" charset="0"/>
              </a:rPr>
              <a:t>in JENDL/HE.</a:t>
            </a:r>
            <a:endParaRPr kumimoji="1" lang="ja-JP" altLang="en-US" sz="2400" dirty="0">
              <a:latin typeface="Candara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7436" y="3244914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  <a:latin typeface="Arial Black" pitchFamily="34" charset="0"/>
              </a:rPr>
              <a:t>Contents</a:t>
            </a:r>
            <a:endParaRPr kumimoji="1" lang="ja-JP" altLang="en-US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0" name="図 18" descr="logo_JAE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2238"/>
            <a:ext cx="5492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8792915" y="6453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376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/>
          <p:cNvCxnSpPr/>
          <p:nvPr/>
        </p:nvCxnSpPr>
        <p:spPr>
          <a:xfrm>
            <a:off x="107504" y="6453336"/>
            <a:ext cx="892899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8" descr="logo_JAE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2238"/>
            <a:ext cx="5492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3299"/>
              </p:ext>
            </p:extLst>
          </p:nvPr>
        </p:nvGraphicFramePr>
        <p:xfrm>
          <a:off x="467544" y="535160"/>
          <a:ext cx="8079090" cy="7366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07909"/>
                <a:gridCol w="807909"/>
                <a:gridCol w="807909"/>
                <a:gridCol w="807909"/>
                <a:gridCol w="807909"/>
                <a:gridCol w="807909"/>
                <a:gridCol w="807909"/>
                <a:gridCol w="807909"/>
                <a:gridCol w="807909"/>
                <a:gridCol w="807909"/>
              </a:tblGrid>
              <a:tr h="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Cl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K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Wt</a:t>
                      </a:r>
                      <a:r>
                        <a:rPr kumimoji="1" lang="en-US" altLang="ja-JP" dirty="0" smtClean="0"/>
                        <a:t> 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10.2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14.2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3.4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71.1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0.4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467544" y="119632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Elemental composition of muscle tissue.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92656" y="1328647"/>
            <a:ext cx="235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(ICRP Publ. 110, 2009)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107504" y="1703808"/>
            <a:ext cx="8928992" cy="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角丸四角形 41"/>
          <p:cNvSpPr/>
          <p:nvPr/>
        </p:nvSpPr>
        <p:spPr>
          <a:xfrm>
            <a:off x="6948264" y="494783"/>
            <a:ext cx="792088" cy="875156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79902" y="1894384"/>
            <a:ext cx="8986404" cy="4557804"/>
            <a:chOff x="79902" y="1894384"/>
            <a:chExt cx="8986404" cy="4557804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106031" y="5528858"/>
              <a:ext cx="84264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ENDF/B-VII.0;</a:t>
              </a:r>
            </a:p>
            <a:p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Chadwick MB, “A consistent set of neutron kerma coefficients from thermal to 150 MeV</a:t>
              </a:r>
            </a:p>
            <a:p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for biologically important materials”, Med. Phys., 26(6), 974-91, 1999.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" name="グループ化 17"/>
            <p:cNvGrpSpPr/>
            <p:nvPr/>
          </p:nvGrpSpPr>
          <p:grpSpPr>
            <a:xfrm>
              <a:off x="79902" y="1894384"/>
              <a:ext cx="8986404" cy="3412029"/>
              <a:chOff x="79902" y="1894384"/>
              <a:chExt cx="8986404" cy="3412029"/>
            </a:xfrm>
          </p:grpSpPr>
          <p:grpSp>
            <p:nvGrpSpPr>
              <p:cNvPr id="30" name="グループ化 29"/>
              <p:cNvGrpSpPr/>
              <p:nvPr/>
            </p:nvGrpSpPr>
            <p:grpSpPr>
              <a:xfrm>
                <a:off x="79902" y="1894384"/>
                <a:ext cx="2187842" cy="1534616"/>
                <a:chOff x="79902" y="1894384"/>
                <a:chExt cx="2187842" cy="1534616"/>
              </a:xfrm>
            </p:grpSpPr>
            <p:pic>
              <p:nvPicPr>
                <p:cNvPr id="6" name="図 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902" y="1894384"/>
                  <a:ext cx="2187842" cy="1534616"/>
                </a:xfrm>
                <a:prstGeom prst="rect">
                  <a:avLst/>
                </a:prstGeom>
              </p:spPr>
            </p:pic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1891703" y="2852936"/>
                  <a:ext cx="304033" cy="3444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 smtClean="0"/>
                    <a:t>H</a:t>
                  </a:r>
                  <a:endParaRPr kumimoji="1" lang="ja-JP" altLang="en-US" sz="2400" dirty="0"/>
                </a:p>
              </p:txBody>
            </p:sp>
          </p:grpSp>
          <p:grpSp>
            <p:nvGrpSpPr>
              <p:cNvPr id="33" name="グループ化 32"/>
              <p:cNvGrpSpPr/>
              <p:nvPr/>
            </p:nvGrpSpPr>
            <p:grpSpPr>
              <a:xfrm>
                <a:off x="6876256" y="1894384"/>
                <a:ext cx="2187842" cy="1534616"/>
                <a:chOff x="6876256" y="1894384"/>
                <a:chExt cx="2187842" cy="1534616"/>
              </a:xfrm>
            </p:grpSpPr>
            <p:pic>
              <p:nvPicPr>
                <p:cNvPr id="10" name="図 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76256" y="1894384"/>
                  <a:ext cx="2187842" cy="1534616"/>
                </a:xfrm>
                <a:prstGeom prst="rect">
                  <a:avLst/>
                </a:prstGeom>
              </p:spPr>
            </p:pic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8676456" y="2852936"/>
                  <a:ext cx="315994" cy="3444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 smtClean="0"/>
                    <a:t>O</a:t>
                  </a:r>
                  <a:endParaRPr kumimoji="1" lang="ja-JP" altLang="en-US" sz="2400" dirty="0"/>
                </a:p>
              </p:txBody>
            </p:sp>
          </p:grpSp>
          <p:grpSp>
            <p:nvGrpSpPr>
              <p:cNvPr id="32" name="グループ化 31"/>
              <p:cNvGrpSpPr/>
              <p:nvPr/>
            </p:nvGrpSpPr>
            <p:grpSpPr>
              <a:xfrm>
                <a:off x="4633658" y="1894384"/>
                <a:ext cx="2187842" cy="1534616"/>
                <a:chOff x="4633658" y="1894384"/>
                <a:chExt cx="2187842" cy="1534616"/>
              </a:xfrm>
            </p:grpSpPr>
            <p:pic>
              <p:nvPicPr>
                <p:cNvPr id="8" name="図 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33658" y="1894384"/>
                  <a:ext cx="2187842" cy="1534616"/>
                </a:xfrm>
                <a:prstGeom prst="rect">
                  <a:avLst/>
                </a:prstGeom>
              </p:spPr>
            </p:pic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6444208" y="2852936"/>
                  <a:ext cx="304033" cy="3444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 smtClean="0"/>
                    <a:t>N</a:t>
                  </a:r>
                  <a:endParaRPr kumimoji="1" lang="ja-JP" altLang="en-US" sz="2400" dirty="0"/>
                </a:p>
              </p:txBody>
            </p:sp>
          </p:grpSp>
          <p:grpSp>
            <p:nvGrpSpPr>
              <p:cNvPr id="31" name="グループ化 30"/>
              <p:cNvGrpSpPr/>
              <p:nvPr/>
            </p:nvGrpSpPr>
            <p:grpSpPr>
              <a:xfrm>
                <a:off x="2354004" y="1894384"/>
                <a:ext cx="2187842" cy="1534616"/>
                <a:chOff x="2354004" y="1894384"/>
                <a:chExt cx="2187842" cy="1534616"/>
              </a:xfrm>
            </p:grpSpPr>
            <p:pic>
              <p:nvPicPr>
                <p:cNvPr id="7" name="図 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54004" y="1894384"/>
                  <a:ext cx="2187842" cy="1534616"/>
                </a:xfrm>
                <a:prstGeom prst="rect">
                  <a:avLst/>
                </a:prstGeom>
              </p:spPr>
            </p:pic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4139952" y="2852936"/>
                  <a:ext cx="304033" cy="3444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 smtClean="0"/>
                    <a:t>C</a:t>
                  </a:r>
                  <a:endParaRPr kumimoji="1" lang="ja-JP" altLang="en-US" sz="2400" dirty="0"/>
                </a:p>
              </p:txBody>
            </p:sp>
          </p:grpSp>
          <p:grpSp>
            <p:nvGrpSpPr>
              <p:cNvPr id="36" name="グループ化 35"/>
              <p:cNvGrpSpPr/>
              <p:nvPr/>
            </p:nvGrpSpPr>
            <p:grpSpPr>
              <a:xfrm>
                <a:off x="79902" y="3771797"/>
                <a:ext cx="2164967" cy="1518571"/>
                <a:chOff x="809795" y="3771797"/>
                <a:chExt cx="2164967" cy="1518571"/>
              </a:xfrm>
            </p:grpSpPr>
            <p:pic>
              <p:nvPicPr>
                <p:cNvPr id="21" name="図 2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9795" y="3771797"/>
                  <a:ext cx="2164967" cy="1518571"/>
                </a:xfrm>
                <a:prstGeom prst="rect">
                  <a:avLst/>
                </a:prstGeom>
              </p:spPr>
            </p:pic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2483768" y="4725144"/>
                  <a:ext cx="427492" cy="3408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 smtClean="0"/>
                    <a:t>Na</a:t>
                  </a:r>
                  <a:endParaRPr kumimoji="1" lang="ja-JP" altLang="en-US" sz="2400" dirty="0"/>
                </a:p>
              </p:txBody>
            </p:sp>
          </p:grpSp>
          <p:grpSp>
            <p:nvGrpSpPr>
              <p:cNvPr id="35" name="グループ化 34"/>
              <p:cNvGrpSpPr/>
              <p:nvPr/>
            </p:nvGrpSpPr>
            <p:grpSpPr>
              <a:xfrm>
                <a:off x="2354004" y="3771797"/>
                <a:ext cx="2180423" cy="1529411"/>
                <a:chOff x="3481789" y="3771797"/>
                <a:chExt cx="2180423" cy="1529411"/>
              </a:xfrm>
            </p:grpSpPr>
            <p:pic>
              <p:nvPicPr>
                <p:cNvPr id="26" name="図 25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81789" y="3771797"/>
                  <a:ext cx="2180423" cy="1529411"/>
                </a:xfrm>
                <a:prstGeom prst="rect">
                  <a:avLst/>
                </a:prstGeom>
              </p:spPr>
            </p:pic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5292080" y="4725144"/>
                  <a:ext cx="287835" cy="3408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 smtClean="0"/>
                    <a:t>P</a:t>
                  </a:r>
                  <a:endParaRPr kumimoji="1" lang="ja-JP" altLang="en-US" sz="2400" dirty="0"/>
                </a:p>
              </p:txBody>
            </p:sp>
          </p:grpSp>
          <p:grpSp>
            <p:nvGrpSpPr>
              <p:cNvPr id="34" name="グループ化 33"/>
              <p:cNvGrpSpPr/>
              <p:nvPr/>
            </p:nvGrpSpPr>
            <p:grpSpPr>
              <a:xfrm>
                <a:off x="4633658" y="3771797"/>
                <a:ext cx="2180423" cy="1529411"/>
                <a:chOff x="6280009" y="3771797"/>
                <a:chExt cx="2180423" cy="1529411"/>
              </a:xfrm>
            </p:grpSpPr>
            <p:pic>
              <p:nvPicPr>
                <p:cNvPr id="27" name="図 26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80009" y="3771797"/>
                  <a:ext cx="2180423" cy="1529411"/>
                </a:xfrm>
                <a:prstGeom prst="rect">
                  <a:avLst/>
                </a:prstGeom>
              </p:spPr>
            </p:pic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8100392" y="4725144"/>
                  <a:ext cx="287835" cy="3408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 smtClean="0"/>
                    <a:t>S</a:t>
                  </a:r>
                  <a:endParaRPr kumimoji="1" lang="ja-JP" altLang="en-US" sz="2400" dirty="0"/>
                </a:p>
              </p:txBody>
            </p:sp>
          </p:grpSp>
          <p:grpSp>
            <p:nvGrpSpPr>
              <p:cNvPr id="17" name="グループ化 16"/>
              <p:cNvGrpSpPr/>
              <p:nvPr/>
            </p:nvGrpSpPr>
            <p:grpSpPr>
              <a:xfrm>
                <a:off x="6876256" y="3771797"/>
                <a:ext cx="2190050" cy="1534616"/>
                <a:chOff x="6876256" y="3771797"/>
                <a:chExt cx="2190050" cy="1534616"/>
              </a:xfrm>
            </p:grpSpPr>
            <p:pic>
              <p:nvPicPr>
                <p:cNvPr id="13" name="図 12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76256" y="3771797"/>
                  <a:ext cx="2187843" cy="1534616"/>
                </a:xfrm>
                <a:prstGeom prst="rect">
                  <a:avLst/>
                </a:prstGeom>
              </p:spPr>
            </p:pic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8676456" y="4725144"/>
                  <a:ext cx="38985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 smtClean="0"/>
                    <a:t>K</a:t>
                  </a:r>
                  <a:endParaRPr kumimoji="1" lang="ja-JP" altLang="en-US" sz="2400" dirty="0"/>
                </a:p>
              </p:txBody>
            </p:sp>
          </p:grpSp>
        </p:grpSp>
      </p:grpSp>
      <p:grpSp>
        <p:nvGrpSpPr>
          <p:cNvPr id="25" name="グループ化 24"/>
          <p:cNvGrpSpPr/>
          <p:nvPr/>
        </p:nvGrpSpPr>
        <p:grpSpPr>
          <a:xfrm>
            <a:off x="2438576" y="2132856"/>
            <a:ext cx="4266848" cy="2992889"/>
            <a:chOff x="2438576" y="2132856"/>
            <a:chExt cx="4266848" cy="2992889"/>
          </a:xfrm>
        </p:grpSpPr>
        <p:pic>
          <p:nvPicPr>
            <p:cNvPr id="43" name="図 4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576" y="2132856"/>
              <a:ext cx="4266848" cy="2992889"/>
            </a:xfrm>
            <a:prstGeom prst="rect">
              <a:avLst/>
            </a:prstGeom>
          </p:spPr>
        </p:pic>
        <p:sp>
          <p:nvSpPr>
            <p:cNvPr id="38" name="テキスト ボックス 37"/>
            <p:cNvSpPr txBox="1"/>
            <p:nvPr/>
          </p:nvSpPr>
          <p:spPr>
            <a:xfrm>
              <a:off x="6192656" y="4249917"/>
              <a:ext cx="4764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err="1" smtClean="0"/>
                <a:t>Cl</a:t>
              </a:r>
              <a:endParaRPr kumimoji="1" lang="ja-JP" altLang="en-US" sz="2400" dirty="0"/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1291086" y="494783"/>
            <a:ext cx="7241354" cy="875156"/>
            <a:chOff x="1291086" y="494783"/>
            <a:chExt cx="7241354" cy="875156"/>
          </a:xfrm>
        </p:grpSpPr>
        <p:sp>
          <p:nvSpPr>
            <p:cNvPr id="41" name="角丸四角形 40"/>
            <p:cNvSpPr/>
            <p:nvPr/>
          </p:nvSpPr>
          <p:spPr>
            <a:xfrm>
              <a:off x="1291086" y="494783"/>
              <a:ext cx="5602422" cy="875156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角丸四角形 46"/>
            <p:cNvSpPr/>
            <p:nvPr/>
          </p:nvSpPr>
          <p:spPr>
            <a:xfrm>
              <a:off x="7740352" y="494783"/>
              <a:ext cx="792088" cy="875156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4" name="テキスト ボックス 43"/>
          <p:cNvSpPr txBox="1"/>
          <p:nvPr/>
        </p:nvSpPr>
        <p:spPr>
          <a:xfrm>
            <a:off x="8604448" y="64533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882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/>
          <p:cNvCxnSpPr/>
          <p:nvPr/>
        </p:nvCxnSpPr>
        <p:spPr>
          <a:xfrm>
            <a:off x="107504" y="6453336"/>
            <a:ext cx="892899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8" descr="logo_JAE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2238"/>
            <a:ext cx="5492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コネクタ 4"/>
          <p:cNvCxnSpPr/>
          <p:nvPr/>
        </p:nvCxnSpPr>
        <p:spPr>
          <a:xfrm>
            <a:off x="107504" y="2996952"/>
            <a:ext cx="8928992" cy="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3"/>
          <p:cNvGrpSpPr/>
          <p:nvPr/>
        </p:nvGrpSpPr>
        <p:grpSpPr>
          <a:xfrm>
            <a:off x="4718303" y="764704"/>
            <a:ext cx="1584176" cy="1584176"/>
            <a:chOff x="4067944" y="908720"/>
            <a:chExt cx="1584176" cy="1584176"/>
          </a:xfrm>
        </p:grpSpPr>
        <p:sp>
          <p:nvSpPr>
            <p:cNvPr id="2" name="円/楕円 1"/>
            <p:cNvSpPr/>
            <p:nvPr/>
          </p:nvSpPr>
          <p:spPr>
            <a:xfrm>
              <a:off x="4067944" y="908720"/>
              <a:ext cx="1584176" cy="1584176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円/楕円 2"/>
            <p:cNvSpPr/>
            <p:nvPr/>
          </p:nvSpPr>
          <p:spPr>
            <a:xfrm>
              <a:off x="4802600" y="1052736"/>
              <a:ext cx="637540" cy="637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/>
              </a:glow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1908329" y="488298"/>
            <a:ext cx="3455759" cy="1860582"/>
            <a:chOff x="2267744" y="488298"/>
            <a:chExt cx="3455759" cy="1860582"/>
          </a:xfrm>
        </p:grpSpPr>
        <p:sp>
          <p:nvSpPr>
            <p:cNvPr id="6" name="円/楕円 5"/>
            <p:cNvSpPr/>
            <p:nvPr/>
          </p:nvSpPr>
          <p:spPr>
            <a:xfrm>
              <a:off x="2267744" y="764704"/>
              <a:ext cx="600169" cy="158417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矢印コネクタ 7"/>
            <p:cNvCxnSpPr/>
            <p:nvPr/>
          </p:nvCxnSpPr>
          <p:spPr>
            <a:xfrm>
              <a:off x="2483768" y="928972"/>
              <a:ext cx="1728192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>
              <a:off x="2567828" y="1227490"/>
              <a:ext cx="1572124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>
              <a:off x="2411760" y="1700808"/>
              <a:ext cx="1800200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>
              <a:off x="2567828" y="2204864"/>
              <a:ext cx="1500116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>
              <a:off x="2771800" y="1546260"/>
              <a:ext cx="1008112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2627784" y="488298"/>
              <a:ext cx="3095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Neutron flux (10</a:t>
              </a:r>
              <a:r>
                <a:rPr kumimoji="1" lang="en-US" altLang="ja-JP" baseline="30000" dirty="0" smtClean="0">
                  <a:solidFill>
                    <a:srgbClr val="FF0000"/>
                  </a:solidFill>
                </a:rPr>
                <a:t>-9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 - 10 MeV)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4139952" y="2348880"/>
            <a:ext cx="2740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Tissue equivalent sphere</a:t>
            </a:r>
          </a:p>
          <a:p>
            <a:pPr algn="ctr"/>
            <a:r>
              <a:rPr lang="en-US" altLang="ja-JP" dirty="0" smtClean="0"/>
              <a:t>(diameter = 30 cm)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0" y="75982"/>
            <a:ext cx="8729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Calculation of the HEAT inside a tissue equivalent sphere with kerma approximation.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660232" y="1556792"/>
            <a:ext cx="2411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(H, C, N, O, Na, P, S, </a:t>
            </a:r>
          </a:p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Cl</a:t>
            </a:r>
            <a:r>
              <a:rPr lang="en-US" altLang="ja-JP" dirty="0" smtClean="0"/>
              <a:t>, K)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876256" y="83671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JENDL-4.0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876256" y="118746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ENDF/B-VII.0</a:t>
            </a:r>
            <a:endParaRPr kumimoji="1" lang="ja-JP" altLang="en-US" dirty="0"/>
          </a:p>
        </p:txBody>
      </p:sp>
      <p:grpSp>
        <p:nvGrpSpPr>
          <p:cNvPr id="31" name="グループ化 30"/>
          <p:cNvGrpSpPr/>
          <p:nvPr/>
        </p:nvGrpSpPr>
        <p:grpSpPr>
          <a:xfrm>
            <a:off x="139278" y="3212976"/>
            <a:ext cx="8865445" cy="3126990"/>
            <a:chOff x="119706" y="3067500"/>
            <a:chExt cx="8865445" cy="3126990"/>
          </a:xfrm>
        </p:grpSpPr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06" y="3067500"/>
              <a:ext cx="4297325" cy="3126990"/>
            </a:xfrm>
            <a:prstGeom prst="rect">
              <a:avLst/>
            </a:prstGeom>
          </p:spPr>
        </p:pic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303" y="3082739"/>
              <a:ext cx="4266848" cy="3096512"/>
            </a:xfrm>
            <a:prstGeom prst="rect">
              <a:avLst/>
            </a:prstGeom>
          </p:spPr>
        </p:pic>
      </p:grpSp>
      <p:sp>
        <p:nvSpPr>
          <p:cNvPr id="26" name="テキスト ボックス 25"/>
          <p:cNvSpPr txBox="1"/>
          <p:nvPr/>
        </p:nvSpPr>
        <p:spPr>
          <a:xfrm>
            <a:off x="8604448" y="6453336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048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コネクタ 9"/>
          <p:cNvCxnSpPr/>
          <p:nvPr/>
        </p:nvCxnSpPr>
        <p:spPr>
          <a:xfrm>
            <a:off x="107504" y="620688"/>
            <a:ext cx="892899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07504" y="6453336"/>
            <a:ext cx="892899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8" descr="logo_JAE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2238"/>
            <a:ext cx="5492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190276" y="159023"/>
            <a:ext cx="2763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  <a:latin typeface="+mj-lt"/>
              </a:rPr>
              <a:t>Short summary</a:t>
            </a:r>
            <a:endParaRPr kumimoji="1" lang="ja-JP" altLang="en-US" sz="2400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107504" y="3284984"/>
            <a:ext cx="8928992" cy="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3"/>
          <p:cNvGrpSpPr/>
          <p:nvPr/>
        </p:nvGrpSpPr>
        <p:grpSpPr>
          <a:xfrm>
            <a:off x="498609" y="3501008"/>
            <a:ext cx="8146782" cy="2778106"/>
            <a:chOff x="498609" y="3501008"/>
            <a:chExt cx="8146782" cy="2778106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498609" y="3501008"/>
              <a:ext cx="814678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>
                  <a:solidFill>
                    <a:srgbClr val="FF9900"/>
                  </a:solidFill>
                  <a:latin typeface="Comic Sans MS" pitchFamily="66" charset="0"/>
                </a:rPr>
                <a:t>Who has the responsibility </a:t>
              </a:r>
            </a:p>
            <a:p>
              <a:r>
                <a:rPr kumimoji="1" lang="en-US" altLang="ja-JP" sz="3200" dirty="0" smtClean="0">
                  <a:solidFill>
                    <a:srgbClr val="FF9900"/>
                  </a:solidFill>
                  <a:latin typeface="Comic Sans MS" pitchFamily="66" charset="0"/>
                </a:rPr>
                <a:t>for the evaluation of kerma coefficients?</a:t>
              </a:r>
              <a:endParaRPr kumimoji="1" lang="ja-JP" altLang="en-US" sz="3200" dirty="0">
                <a:solidFill>
                  <a:srgbClr val="FF9900"/>
                </a:solidFill>
                <a:latin typeface="Comic Sans MS" pitchFamily="66" charset="0"/>
              </a:endParaRPr>
            </a:p>
          </p:txBody>
        </p:sp>
        <p:grpSp>
          <p:nvGrpSpPr>
            <p:cNvPr id="8" name="グループ化 7"/>
            <p:cNvGrpSpPr/>
            <p:nvPr/>
          </p:nvGrpSpPr>
          <p:grpSpPr>
            <a:xfrm>
              <a:off x="666316" y="5013176"/>
              <a:ext cx="1889460" cy="1265938"/>
              <a:chOff x="378284" y="4731077"/>
              <a:chExt cx="1889460" cy="1265938"/>
            </a:xfrm>
          </p:grpSpPr>
          <p:sp>
            <p:nvSpPr>
              <p:cNvPr id="9" name="フローチャート : 磁気ディスク 8"/>
              <p:cNvSpPr/>
              <p:nvPr/>
            </p:nvSpPr>
            <p:spPr>
              <a:xfrm>
                <a:off x="378284" y="4731077"/>
                <a:ext cx="1889460" cy="1265938"/>
              </a:xfrm>
              <a:prstGeom prst="flowChartMagneticDisk">
                <a:avLst/>
              </a:prstGeom>
              <a:noFill/>
              <a:ln>
                <a:solidFill>
                  <a:srgbClr val="99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557420" y="5230867"/>
                <a:ext cx="15311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Evaluated</a:t>
                </a:r>
              </a:p>
              <a:p>
                <a:r>
                  <a:rPr lang="en-US" altLang="ja-JP" dirty="0" smtClean="0"/>
                  <a:t>Nuclear Data</a:t>
                </a:r>
                <a:endParaRPr kumimoji="1" lang="ja-JP" altLang="en-US" dirty="0"/>
              </a:p>
            </p:txBody>
          </p:sp>
        </p:grpSp>
        <p:grpSp>
          <p:nvGrpSpPr>
            <p:cNvPr id="13" name="グループ化 12"/>
            <p:cNvGrpSpPr/>
            <p:nvPr/>
          </p:nvGrpSpPr>
          <p:grpSpPr>
            <a:xfrm>
              <a:off x="6570972" y="5013176"/>
              <a:ext cx="1889460" cy="1265938"/>
              <a:chOff x="6454083" y="4731077"/>
              <a:chExt cx="1889460" cy="1265938"/>
            </a:xfrm>
          </p:grpSpPr>
          <p:sp>
            <p:nvSpPr>
              <p:cNvPr id="14" name="フローチャート : 磁気ディスク 13"/>
              <p:cNvSpPr/>
              <p:nvPr/>
            </p:nvSpPr>
            <p:spPr>
              <a:xfrm>
                <a:off x="6454083" y="4731077"/>
                <a:ext cx="1889460" cy="1265938"/>
              </a:xfrm>
              <a:prstGeom prst="flowChartMagneticDisk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6705835" y="5230867"/>
                <a:ext cx="13859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Kerma</a:t>
                </a:r>
              </a:p>
              <a:p>
                <a:r>
                  <a:rPr lang="en-US" altLang="ja-JP" dirty="0" smtClean="0"/>
                  <a:t>Coefficients</a:t>
                </a:r>
                <a:endParaRPr kumimoji="1" lang="ja-JP" altLang="en-US" dirty="0"/>
              </a:p>
            </p:txBody>
          </p:sp>
        </p:grpSp>
        <p:sp>
          <p:nvSpPr>
            <p:cNvPr id="16" name="右矢印 15"/>
            <p:cNvSpPr/>
            <p:nvPr/>
          </p:nvSpPr>
          <p:spPr>
            <a:xfrm>
              <a:off x="2735796" y="5322980"/>
              <a:ext cx="3672408" cy="646331"/>
            </a:xfrm>
            <a:prstGeom prst="rightArrow">
              <a:avLst/>
            </a:prstGeom>
            <a:solidFill>
              <a:srgbClr val="66FF66"/>
            </a:solidFill>
            <a:ln>
              <a:solidFill>
                <a:srgbClr val="66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395536" y="980728"/>
            <a:ext cx="7399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JENDL-4 overestimates the kerma coefficients of Cl.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1988840"/>
            <a:ext cx="8127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This leads to the overestimation of absorbed doses inside </a:t>
            </a:r>
          </a:p>
          <a:p>
            <a:r>
              <a:rPr lang="en-US" altLang="ja-JP" sz="2400" dirty="0" smtClean="0"/>
              <a:t>a human body.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604448" y="64533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17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コネクタ 9"/>
          <p:cNvCxnSpPr/>
          <p:nvPr/>
        </p:nvCxnSpPr>
        <p:spPr>
          <a:xfrm>
            <a:off x="107504" y="836712"/>
            <a:ext cx="892899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07504" y="6453336"/>
            <a:ext cx="892899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8" descr="logo_JAE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2238"/>
            <a:ext cx="5492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0" y="0"/>
            <a:ext cx="9167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  <a:latin typeface="+mj-lt"/>
              </a:rPr>
              <a:t>3. Neutron production cross sections at zero degrees</a:t>
            </a:r>
          </a:p>
          <a:p>
            <a:r>
              <a:rPr lang="en-US" altLang="ja-JP" sz="2400" dirty="0" smtClean="0">
                <a:solidFill>
                  <a:srgbClr val="002060"/>
                </a:solidFill>
                <a:latin typeface="+mj-lt"/>
              </a:rPr>
              <a:t>in JENDL/HE</a:t>
            </a:r>
            <a:endParaRPr kumimoji="1" lang="ja-JP" altLang="en-US" sz="2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12" y="900591"/>
            <a:ext cx="5107256" cy="2453427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07504" y="917143"/>
            <a:ext cx="3049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Proton therapy center of </a:t>
            </a:r>
          </a:p>
          <a:p>
            <a:r>
              <a:rPr kumimoji="1" lang="en-US" altLang="ja-JP" sz="2000" dirty="0" smtClean="0"/>
              <a:t>Fukui prefectural hospital</a:t>
            </a:r>
            <a:endParaRPr kumimoji="1" lang="ja-JP" altLang="en-US" sz="20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6" y="3429000"/>
            <a:ext cx="5076564" cy="3355597"/>
          </a:xfrm>
          <a:prstGeom prst="rect">
            <a:avLst/>
          </a:prstGeom>
        </p:spPr>
      </p:pic>
      <p:grpSp>
        <p:nvGrpSpPr>
          <p:cNvPr id="16" name="グループ化 15"/>
          <p:cNvGrpSpPr/>
          <p:nvPr/>
        </p:nvGrpSpPr>
        <p:grpSpPr>
          <a:xfrm>
            <a:off x="251520" y="1689182"/>
            <a:ext cx="3283143" cy="1902418"/>
            <a:chOff x="179512" y="2039930"/>
            <a:chExt cx="3283143" cy="1902418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251520" y="2039930"/>
              <a:ext cx="1428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Synchrotron</a:t>
              </a:r>
              <a:endParaRPr kumimoji="1"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51520" y="2564904"/>
              <a:ext cx="2480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235-MeV proton beam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51520" y="3059668"/>
              <a:ext cx="3211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Horizontal irradiation room : 1</a:t>
              </a:r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51520" y="3573016"/>
              <a:ext cx="1787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Gantry room : 2</a:t>
              </a:r>
              <a:endParaRPr kumimoji="1" lang="ja-JP" altLang="en-US" dirty="0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179512" y="2188592"/>
              <a:ext cx="72008" cy="7200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179512" y="2713566"/>
              <a:ext cx="72008" cy="7200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179512" y="3208330"/>
              <a:ext cx="72008" cy="7200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179512" y="3721678"/>
              <a:ext cx="72008" cy="7200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152282" y="4005064"/>
            <a:ext cx="6614462" cy="2412836"/>
            <a:chOff x="152282" y="4005064"/>
            <a:chExt cx="6614462" cy="2412836"/>
          </a:xfrm>
        </p:grpSpPr>
        <p:sp>
          <p:nvSpPr>
            <p:cNvPr id="22" name="円/楕円 21"/>
            <p:cNvSpPr/>
            <p:nvPr/>
          </p:nvSpPr>
          <p:spPr>
            <a:xfrm>
              <a:off x="6516216" y="5805264"/>
              <a:ext cx="250528" cy="250528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3" name="グループ化 22"/>
            <p:cNvGrpSpPr/>
            <p:nvPr/>
          </p:nvGrpSpPr>
          <p:grpSpPr>
            <a:xfrm>
              <a:off x="152282" y="4005064"/>
              <a:ext cx="3178260" cy="2412836"/>
              <a:chOff x="5848328" y="4400540"/>
              <a:chExt cx="3178260" cy="2412836"/>
            </a:xfrm>
          </p:grpSpPr>
          <p:sp>
            <p:nvSpPr>
              <p:cNvPr id="24" name="正方形/長方形 23"/>
              <p:cNvSpPr/>
              <p:nvPr/>
            </p:nvSpPr>
            <p:spPr>
              <a:xfrm>
                <a:off x="5848328" y="4400540"/>
                <a:ext cx="3178260" cy="2412836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5" name="図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8362" y="4547954"/>
                <a:ext cx="2998193" cy="2214299"/>
              </a:xfrm>
              <a:prstGeom prst="rect">
                <a:avLst/>
              </a:prstGeom>
              <a:ln>
                <a:noFill/>
              </a:ln>
            </p:spPr>
          </p:pic>
        </p:grpSp>
        <p:cxnSp>
          <p:nvCxnSpPr>
            <p:cNvPr id="28" name="直線矢印コネクタ 27"/>
            <p:cNvCxnSpPr/>
            <p:nvPr/>
          </p:nvCxnSpPr>
          <p:spPr>
            <a:xfrm>
              <a:off x="3330542" y="5930528"/>
              <a:ext cx="3185674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テキスト ボックス 26"/>
          <p:cNvSpPr txBox="1"/>
          <p:nvPr/>
        </p:nvSpPr>
        <p:spPr>
          <a:xfrm>
            <a:off x="8604448" y="64533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83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/>
          <p:cNvCxnSpPr/>
          <p:nvPr/>
        </p:nvCxnSpPr>
        <p:spPr>
          <a:xfrm>
            <a:off x="107504" y="6453336"/>
            <a:ext cx="892899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8" descr="logo_JAE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2238"/>
            <a:ext cx="5492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b="7455"/>
          <a:stretch/>
        </p:blipFill>
        <p:spPr>
          <a:xfrm>
            <a:off x="84797" y="131336"/>
            <a:ext cx="4259537" cy="305181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/>
          <a:stretch/>
        </p:blipFill>
        <p:spPr>
          <a:xfrm>
            <a:off x="4463484" y="332656"/>
            <a:ext cx="4630163" cy="244827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555422" y="3017204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Concrete wall (385 cm)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2" name="右中かっこ 11"/>
          <p:cNvSpPr/>
          <p:nvPr/>
        </p:nvSpPr>
        <p:spPr>
          <a:xfrm rot="5400000">
            <a:off x="6022326" y="2535523"/>
            <a:ext cx="216024" cy="720000"/>
          </a:xfrm>
          <a:prstGeom prst="rightBrace">
            <a:avLst/>
          </a:prstGeom>
          <a:ln w="1587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61570" y="355314"/>
            <a:ext cx="646331" cy="36933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JAM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34182" y="1665097"/>
            <a:ext cx="1173719" cy="338554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JENDL/HE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16" y="3487843"/>
            <a:ext cx="5086690" cy="3265039"/>
          </a:xfrm>
          <a:prstGeom prst="rect">
            <a:avLst/>
          </a:prstGeom>
        </p:spPr>
      </p:pic>
      <p:sp>
        <p:nvSpPr>
          <p:cNvPr id="7" name="右中かっこ 6"/>
          <p:cNvSpPr/>
          <p:nvPr/>
        </p:nvSpPr>
        <p:spPr>
          <a:xfrm rot="-5400000">
            <a:off x="5081574" y="1627022"/>
            <a:ext cx="216024" cy="3708000"/>
          </a:xfrm>
          <a:prstGeom prst="rightBrace">
            <a:avLst/>
          </a:prstGeom>
          <a:ln w="1587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04448" y="64533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0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/>
          <p:cNvCxnSpPr/>
          <p:nvPr/>
        </p:nvCxnSpPr>
        <p:spPr>
          <a:xfrm>
            <a:off x="107504" y="6453336"/>
            <a:ext cx="892899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8" descr="logo_JAE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2238"/>
            <a:ext cx="5492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0" y="75982"/>
            <a:ext cx="555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Neutron production double differential cross sections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7" y="3428999"/>
            <a:ext cx="4266848" cy="299288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4664"/>
            <a:ext cx="4266848" cy="299288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7" y="404664"/>
            <a:ext cx="4266848" cy="299288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28999"/>
            <a:ext cx="4266848" cy="299288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8604448" y="64533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0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コネクタ 9"/>
          <p:cNvCxnSpPr/>
          <p:nvPr/>
        </p:nvCxnSpPr>
        <p:spPr>
          <a:xfrm>
            <a:off x="107504" y="620688"/>
            <a:ext cx="892899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07504" y="6453336"/>
            <a:ext cx="892899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8" descr="logo_JAE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2238"/>
            <a:ext cx="5492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190276" y="159023"/>
            <a:ext cx="2763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  <a:latin typeface="+mj-lt"/>
              </a:rPr>
              <a:t>Short summary</a:t>
            </a:r>
            <a:endParaRPr kumimoji="1" lang="ja-JP" altLang="en-US" sz="2400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107504" y="4005064"/>
            <a:ext cx="8928992" cy="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3"/>
          <p:cNvGrpSpPr/>
          <p:nvPr/>
        </p:nvGrpSpPr>
        <p:grpSpPr>
          <a:xfrm>
            <a:off x="321478" y="4130569"/>
            <a:ext cx="8501045" cy="2374523"/>
            <a:chOff x="321478" y="3789040"/>
            <a:chExt cx="8501045" cy="2374523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321478" y="3789040"/>
              <a:ext cx="850104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>
                  <a:solidFill>
                    <a:srgbClr val="FF9900"/>
                  </a:solidFill>
                  <a:latin typeface="Comic Sans MS" pitchFamily="66" charset="0"/>
                </a:rPr>
                <a:t>We plan to measure the neutron-production</a:t>
              </a:r>
            </a:p>
            <a:p>
              <a:r>
                <a:rPr lang="en-US" altLang="ja-JP" sz="3200" dirty="0" smtClean="0">
                  <a:solidFill>
                    <a:srgbClr val="FF9900"/>
                  </a:solidFill>
                  <a:latin typeface="Comic Sans MS" pitchFamily="66" charset="0"/>
                </a:rPr>
                <a:t>double-differential cross sections in most-</a:t>
              </a:r>
            </a:p>
            <a:p>
              <a:r>
                <a:rPr kumimoji="1" lang="en-US" altLang="ja-JP" sz="3200" dirty="0" smtClean="0">
                  <a:solidFill>
                    <a:srgbClr val="FF9900"/>
                  </a:solidFill>
                  <a:latin typeface="Comic Sans MS" pitchFamily="66" charset="0"/>
                </a:rPr>
                <a:t>forward direction.</a:t>
              </a:r>
              <a:endParaRPr kumimoji="1" lang="ja-JP" altLang="en-US" sz="3200" dirty="0">
                <a:solidFill>
                  <a:srgbClr val="FF9900"/>
                </a:solidFill>
                <a:latin typeface="Comic Sans MS" pitchFamily="66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78146" y="5517232"/>
              <a:ext cx="77877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>
                  <a:solidFill>
                    <a:srgbClr val="FF0000"/>
                  </a:solidFill>
                  <a:latin typeface="Comic Sans MS" pitchFamily="66" charset="0"/>
                </a:rPr>
                <a:t>Please wait for a little while longer.</a:t>
              </a:r>
              <a:endParaRPr kumimoji="1" lang="ja-JP" altLang="en-US" sz="36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251520" y="764704"/>
            <a:ext cx="7771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JENDL/HE would be suitable to use in </a:t>
            </a:r>
            <a:r>
              <a:rPr lang="en-US" altLang="ja-JP" sz="2400" dirty="0" smtClean="0"/>
              <a:t>shielding design </a:t>
            </a:r>
          </a:p>
          <a:p>
            <a:r>
              <a:rPr kumimoji="1" lang="en-US" altLang="ja-JP" sz="2400" dirty="0" smtClean="0"/>
              <a:t>at </a:t>
            </a:r>
            <a:r>
              <a:rPr lang="en-US" altLang="ja-JP" sz="2400" dirty="0" smtClean="0"/>
              <a:t>accelerator facilities</a:t>
            </a:r>
            <a:r>
              <a:rPr lang="en-US" altLang="ja-JP" sz="2400" dirty="0"/>
              <a:t>.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1772816"/>
            <a:ext cx="83463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But, JENDL/HE and theoretical modes fail to reproduce the </a:t>
            </a:r>
          </a:p>
          <a:p>
            <a:r>
              <a:rPr lang="en-US" altLang="ja-JP" sz="2400" dirty="0" smtClean="0"/>
              <a:t>neutron-production double differential </a:t>
            </a:r>
            <a:r>
              <a:rPr lang="en-US" altLang="ja-JP" sz="2400" u="sng" dirty="0" smtClean="0"/>
              <a:t>cross sections at zero</a:t>
            </a:r>
          </a:p>
          <a:p>
            <a:r>
              <a:rPr kumimoji="1" lang="en-US" altLang="ja-JP" sz="2400" u="sng" dirty="0" smtClean="0"/>
              <a:t>degrees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3068960"/>
            <a:ext cx="8240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To overcome this bad situation, systematic data set of the </a:t>
            </a:r>
          </a:p>
          <a:p>
            <a:r>
              <a:rPr kumimoji="1" lang="en-US" altLang="ja-JP" sz="2400" dirty="0" smtClean="0"/>
              <a:t>cross </a:t>
            </a:r>
            <a:r>
              <a:rPr lang="en-US" altLang="ja-JP" sz="2400" dirty="0" smtClean="0"/>
              <a:t>sections are required…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04448" y="64533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17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コネクタ 9"/>
          <p:cNvCxnSpPr/>
          <p:nvPr/>
        </p:nvCxnSpPr>
        <p:spPr>
          <a:xfrm>
            <a:off x="107504" y="620688"/>
            <a:ext cx="892899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07504" y="6453336"/>
            <a:ext cx="892899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8" descr="logo_JAE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2238"/>
            <a:ext cx="5492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684450" y="159023"/>
            <a:ext cx="1775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  <a:latin typeface="+mj-lt"/>
              </a:rPr>
              <a:t>Summary</a:t>
            </a:r>
            <a:endParaRPr kumimoji="1" lang="ja-JP" altLang="en-US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4637" y="1124743"/>
            <a:ext cx="7795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Various kinds of nuclear data are utilized in the study of </a:t>
            </a:r>
          </a:p>
          <a:p>
            <a:r>
              <a:rPr lang="en-US" altLang="ja-JP" sz="2400" dirty="0" smtClean="0"/>
              <a:t>radiation protection dosimetry.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4637" y="2132855"/>
            <a:ext cx="7409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Nuclear data are essential for dosimetry calculations </a:t>
            </a:r>
          </a:p>
          <a:p>
            <a:r>
              <a:rPr kumimoji="1" lang="en-US" altLang="ja-JP" sz="2400" dirty="0" smtClean="0"/>
              <a:t>to ensure th</a:t>
            </a:r>
            <a:r>
              <a:rPr lang="en-US" altLang="ja-JP" sz="2400" dirty="0" smtClean="0"/>
              <a:t>e accuracy of the results.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4637" y="3246075"/>
            <a:ext cx="8095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Some problems would be remained in the current nuclear </a:t>
            </a:r>
          </a:p>
          <a:p>
            <a:r>
              <a:rPr kumimoji="1" lang="en-US" altLang="ja-JP" sz="2400" dirty="0" smtClean="0"/>
              <a:t>data</a:t>
            </a:r>
            <a:r>
              <a:rPr lang="en-US" altLang="ja-JP" sz="2400" dirty="0" smtClean="0"/>
              <a:t> and the subset of the libraries.</a:t>
            </a:r>
            <a:endParaRPr kumimoji="1" lang="ja-JP" altLang="en-US" sz="2400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107504" y="4365104"/>
            <a:ext cx="8928992" cy="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74637" y="4479503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 believe…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716" y="4941168"/>
            <a:ext cx="91005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9900"/>
                </a:solidFill>
                <a:latin typeface="Comic Sans MS" pitchFamily="66" charset="0"/>
              </a:rPr>
              <a:t>Collaborations across the fields of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Comic Sans MS" pitchFamily="66" charset="0"/>
              </a:rPr>
              <a:t>nuclear data</a:t>
            </a:r>
            <a:r>
              <a:rPr kumimoji="1" lang="en-US" altLang="ja-JP" sz="2800" dirty="0" smtClean="0">
                <a:solidFill>
                  <a:srgbClr val="FF9900"/>
                </a:solidFill>
                <a:latin typeface="Comic Sans MS" pitchFamily="66" charset="0"/>
              </a:rPr>
              <a:t> and </a:t>
            </a:r>
          </a:p>
          <a:p>
            <a:r>
              <a:rPr kumimoji="1" lang="en-US" altLang="ja-JP" sz="2800" dirty="0" smtClean="0">
                <a:solidFill>
                  <a:srgbClr val="0066FF"/>
                </a:solidFill>
                <a:latin typeface="Comic Sans MS" pitchFamily="66" charset="0"/>
              </a:rPr>
              <a:t>radiation protection</a:t>
            </a:r>
            <a:r>
              <a:rPr kumimoji="1" lang="en-US" altLang="ja-JP" sz="2800" dirty="0" smtClean="0">
                <a:solidFill>
                  <a:srgbClr val="FF9900"/>
                </a:solidFill>
                <a:latin typeface="Comic Sans MS" pitchFamily="66" charset="0"/>
              </a:rPr>
              <a:t> would </a:t>
            </a:r>
            <a:r>
              <a:rPr lang="en-US" altLang="ja-JP" sz="2800" dirty="0" smtClean="0">
                <a:solidFill>
                  <a:srgbClr val="FF9900"/>
                </a:solidFill>
                <a:latin typeface="Comic Sans MS" pitchFamily="66" charset="0"/>
              </a:rPr>
              <a:t>solve these problems, and </a:t>
            </a:r>
          </a:p>
          <a:p>
            <a:r>
              <a:rPr lang="en-US" altLang="ja-JP" sz="2800" dirty="0" smtClean="0">
                <a:solidFill>
                  <a:srgbClr val="FF9900"/>
                </a:solidFill>
                <a:latin typeface="Comic Sans MS" pitchFamily="66" charset="0"/>
              </a:rPr>
              <a:t>lead us to the better future!</a:t>
            </a:r>
            <a:endParaRPr kumimoji="1" lang="ja-JP" altLang="en-US" sz="2800" dirty="0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604448" y="64533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17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/>
          <p:cNvCxnSpPr/>
          <p:nvPr/>
        </p:nvCxnSpPr>
        <p:spPr>
          <a:xfrm>
            <a:off x="107504" y="6453336"/>
            <a:ext cx="892899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8" descr="logo_JAE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2238"/>
            <a:ext cx="5492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コネクタ 7"/>
          <p:cNvCxnSpPr/>
          <p:nvPr/>
        </p:nvCxnSpPr>
        <p:spPr>
          <a:xfrm>
            <a:off x="107504" y="548680"/>
            <a:ext cx="892899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グループ化 16"/>
          <p:cNvGrpSpPr/>
          <p:nvPr/>
        </p:nvGrpSpPr>
        <p:grpSpPr>
          <a:xfrm>
            <a:off x="182597" y="2636912"/>
            <a:ext cx="7654852" cy="1296144"/>
            <a:chOff x="107504" y="2492896"/>
            <a:chExt cx="7654852" cy="1296144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107504" y="2492896"/>
              <a:ext cx="76548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B050"/>
                  </a:solidFill>
                </a:rPr>
                <a:t>Development of the calculation system for decontamination effect.</a:t>
              </a:r>
              <a:endParaRPr kumimoji="1" lang="ja-JP" altLang="en-US" sz="2000" dirty="0">
                <a:solidFill>
                  <a:srgbClr val="00B050"/>
                </a:solidFill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549275" y="3142709"/>
              <a:ext cx="71399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Kensuke Kojima, </a:t>
              </a:r>
              <a:r>
                <a:rPr kumimoji="1" lang="en-US" altLang="ja-JP" dirty="0" err="1" smtClean="0"/>
                <a:t>Akito</a:t>
              </a:r>
              <a:r>
                <a:rPr kumimoji="1" lang="en-US" altLang="ja-JP" dirty="0" smtClean="0"/>
                <a:t> </a:t>
              </a:r>
              <a:r>
                <a:rPr kumimoji="1" lang="en-US" altLang="ja-JP" dirty="0" err="1" smtClean="0"/>
                <a:t>Ohizumi</a:t>
              </a:r>
              <a:r>
                <a:rPr kumimoji="1" lang="en-US" altLang="ja-JP" dirty="0" smtClean="0"/>
                <a:t>, </a:t>
              </a:r>
              <a:r>
                <a:rPr kumimoji="1" lang="en-US" altLang="ja-JP" dirty="0" err="1" smtClean="0"/>
                <a:t>Norihiro</a:t>
              </a:r>
              <a:r>
                <a:rPr kumimoji="1" lang="en-US" altLang="ja-JP" dirty="0" smtClean="0"/>
                <a:t> Matsuda, Hiroki Iwamoto, </a:t>
              </a:r>
            </a:p>
            <a:p>
              <a:r>
                <a:rPr lang="en-US" altLang="ja-JP" dirty="0" err="1"/>
                <a:t>Teruhiko</a:t>
              </a:r>
              <a:r>
                <a:rPr lang="en-US" altLang="ja-JP" dirty="0"/>
                <a:t> </a:t>
              </a:r>
              <a:r>
                <a:rPr lang="en-US" altLang="ja-JP" dirty="0" err="1"/>
                <a:t>Kugo</a:t>
              </a:r>
              <a:r>
                <a:rPr lang="en-US" altLang="ja-JP" dirty="0"/>
                <a:t>, </a:t>
              </a:r>
              <a:r>
                <a:rPr kumimoji="1" lang="en-US" altLang="ja-JP" dirty="0" smtClean="0"/>
                <a:t>Yukio Sakamoto, </a:t>
              </a:r>
              <a:r>
                <a:rPr lang="en-US" altLang="ja-JP" dirty="0"/>
                <a:t>Akira Endo, and </a:t>
              </a:r>
              <a:r>
                <a:rPr kumimoji="1" lang="en-US" altLang="ja-JP" dirty="0" err="1" smtClean="0"/>
                <a:t>Shigeaki</a:t>
              </a:r>
              <a:r>
                <a:rPr kumimoji="1" lang="en-US" altLang="ja-JP" dirty="0" smtClean="0"/>
                <a:t> </a:t>
              </a:r>
              <a:r>
                <a:rPr kumimoji="1" lang="en-US" altLang="ja-JP" dirty="0" err="1" smtClean="0"/>
                <a:t>Okajima</a:t>
              </a:r>
              <a:r>
                <a:rPr kumimoji="1" lang="en-US" altLang="ja-JP" dirty="0" smtClean="0"/>
                <a:t>.</a:t>
              </a:r>
              <a:endParaRPr kumimoji="1" lang="ja-JP" altLang="en-US" dirty="0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182597" y="1136938"/>
            <a:ext cx="8853899" cy="1283950"/>
            <a:chOff x="107504" y="704890"/>
            <a:chExt cx="8853899" cy="1283950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107504" y="704890"/>
              <a:ext cx="885389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B050"/>
                  </a:solidFill>
                </a:rPr>
                <a:t>Calculation of the dose conversion coefficients for external photon exposure </a:t>
              </a:r>
            </a:p>
            <a:p>
              <a:r>
                <a:rPr kumimoji="1" lang="en-US" altLang="ja-JP" sz="2000" dirty="0" smtClean="0">
                  <a:solidFill>
                    <a:srgbClr val="00B050"/>
                  </a:solidFill>
                </a:rPr>
                <a:t>from the contaminated environment.</a:t>
              </a:r>
              <a:endParaRPr kumimoji="1" lang="ja-JP" altLang="en-US" sz="2000" dirty="0">
                <a:solidFill>
                  <a:srgbClr val="00B050"/>
                </a:solidFill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549275" y="1619508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Akira Endo</a:t>
              </a:r>
              <a:endParaRPr kumimoji="1" lang="ja-JP" altLang="en-US" dirty="0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182597" y="4221088"/>
            <a:ext cx="7723589" cy="1584176"/>
            <a:chOff x="107504" y="4653136"/>
            <a:chExt cx="7723589" cy="1584176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549275" y="5590981"/>
              <a:ext cx="66017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Yuji </a:t>
              </a:r>
              <a:r>
                <a:rPr lang="en-US" altLang="ja-JP" dirty="0" err="1" smtClean="0"/>
                <a:t>Tameshige</a:t>
              </a:r>
              <a:r>
                <a:rPr lang="en-US" altLang="ja-JP" dirty="0" smtClean="0"/>
                <a:t>, Yoshikazu Maeda, </a:t>
              </a:r>
              <a:r>
                <a:rPr kumimoji="1" lang="en-US" altLang="ja-JP" dirty="0" smtClean="0"/>
                <a:t>Shuichi </a:t>
              </a:r>
              <a:r>
                <a:rPr kumimoji="1" lang="en-US" altLang="ja-JP" dirty="0" err="1" smtClean="0"/>
                <a:t>Tsuda</a:t>
              </a:r>
              <a:r>
                <a:rPr kumimoji="1" lang="en-US" altLang="ja-JP" dirty="0" smtClean="0"/>
                <a:t>, Akira Endo, </a:t>
              </a:r>
            </a:p>
            <a:p>
              <a:r>
                <a:rPr kumimoji="1" lang="en-US" altLang="ja-JP" dirty="0" smtClean="0"/>
                <a:t>Hiroshi Nakashima, </a:t>
              </a:r>
              <a:r>
                <a:rPr kumimoji="1" lang="en-US" altLang="ja-JP" dirty="0" err="1" smtClean="0"/>
                <a:t>Tokushi</a:t>
              </a:r>
              <a:r>
                <a:rPr kumimoji="1" lang="en-US" altLang="ja-JP" dirty="0" smtClean="0"/>
                <a:t> Shibata.</a:t>
              </a:r>
              <a:endParaRPr kumimoji="1" lang="ja-JP" altLang="en-US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07504" y="4653136"/>
              <a:ext cx="77235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B050"/>
                  </a:solidFill>
                </a:rPr>
                <a:t>Measurement of the neutron doses at the proton therapy center of </a:t>
              </a:r>
            </a:p>
            <a:p>
              <a:r>
                <a:rPr lang="en-US" altLang="ja-JP" sz="2000" dirty="0" smtClean="0">
                  <a:solidFill>
                    <a:srgbClr val="00B050"/>
                  </a:solidFill>
                </a:rPr>
                <a:t>Fukui prefectural hospital.</a:t>
              </a:r>
              <a:endParaRPr kumimoji="1" lang="ja-JP" altLang="en-US" sz="2000" dirty="0">
                <a:solidFill>
                  <a:srgbClr val="00B050"/>
                </a:solidFill>
              </a:endParaRPr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3338586" y="159023"/>
            <a:ext cx="2466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  <a:latin typeface="+mj-lt"/>
              </a:rPr>
              <a:t>Collaborators</a:t>
            </a:r>
            <a:endParaRPr kumimoji="1" lang="ja-JP" altLang="en-US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604448" y="64533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74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コネクタ 9"/>
          <p:cNvCxnSpPr/>
          <p:nvPr/>
        </p:nvCxnSpPr>
        <p:spPr>
          <a:xfrm>
            <a:off x="107504" y="548680"/>
            <a:ext cx="892899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07504" y="6453336"/>
            <a:ext cx="892899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0" y="0"/>
            <a:ext cx="8868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  <a:latin typeface="+mj-lt"/>
              </a:rPr>
              <a:t>1. Dosimetry Calculations Powered by Nuclear Data</a:t>
            </a:r>
            <a:endParaRPr kumimoji="1" lang="ja-JP" altLang="en-US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504" y="620688"/>
            <a:ext cx="8756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Calculation of </a:t>
            </a:r>
            <a:r>
              <a:rPr kumimoji="1" lang="en-US" altLang="ja-JP" sz="2000" u="sng" dirty="0" smtClean="0">
                <a:solidFill>
                  <a:srgbClr val="00B050"/>
                </a:solidFill>
              </a:rPr>
              <a:t>D</a:t>
            </a:r>
            <a:r>
              <a:rPr kumimoji="1" lang="en-US" altLang="ja-JP" sz="2000" dirty="0" smtClean="0">
                <a:solidFill>
                  <a:srgbClr val="00B050"/>
                </a:solidFill>
              </a:rPr>
              <a:t>ose </a:t>
            </a:r>
            <a:r>
              <a:rPr kumimoji="1" lang="en-US" altLang="ja-JP" sz="2000" u="sng" dirty="0" smtClean="0">
                <a:solidFill>
                  <a:srgbClr val="00B050"/>
                </a:solidFill>
              </a:rPr>
              <a:t>C</a:t>
            </a:r>
            <a:r>
              <a:rPr kumimoji="1" lang="en-US" altLang="ja-JP" sz="2000" dirty="0" smtClean="0">
                <a:solidFill>
                  <a:srgbClr val="00B050"/>
                </a:solidFill>
              </a:rPr>
              <a:t>onversion </a:t>
            </a:r>
            <a:r>
              <a:rPr kumimoji="1" lang="en-US" altLang="ja-JP" sz="2000" u="sng" dirty="0" smtClean="0">
                <a:solidFill>
                  <a:srgbClr val="00B050"/>
                </a:solidFill>
              </a:rPr>
              <a:t>C</a:t>
            </a:r>
            <a:r>
              <a:rPr kumimoji="1" lang="en-US" altLang="ja-JP" sz="2000" dirty="0" smtClean="0">
                <a:solidFill>
                  <a:srgbClr val="00B050"/>
                </a:solidFill>
              </a:rPr>
              <a:t>oefficients (DCC) for external exposure to </a:t>
            </a:r>
          </a:p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radionuclides in air, water, and soil.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77634" y="2996952"/>
            <a:ext cx="4957948" cy="3642492"/>
            <a:chOff x="2934717" y="2622829"/>
            <a:chExt cx="3671745" cy="2697548"/>
          </a:xfrm>
        </p:grpSpPr>
        <p:pic>
          <p:nvPicPr>
            <p:cNvPr id="8" name="Picture 2" descr="C:\Users\akira\AppData\Local\Microsoft\Windows\Temporary Internet Files\Content.IE5\Z4RSG5YI\MP900439438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b="2260"/>
            <a:stretch>
              <a:fillRect/>
            </a:stretch>
          </p:blipFill>
          <p:spPr bwMode="auto">
            <a:xfrm>
              <a:off x="2934717" y="2622829"/>
              <a:ext cx="3671745" cy="269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星 12 8"/>
            <p:cNvSpPr/>
            <p:nvPr/>
          </p:nvSpPr>
          <p:spPr bwMode="auto">
            <a:xfrm>
              <a:off x="4550088" y="3358297"/>
              <a:ext cx="27629" cy="27638"/>
            </a:xfrm>
            <a:prstGeom prst="star12">
              <a:avLst/>
            </a:prstGeom>
            <a:solidFill>
              <a:srgbClr val="FFC000"/>
            </a:solidFill>
            <a:ln>
              <a:noFill/>
            </a:ln>
            <a:effectLst>
              <a:glow rad="1270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12" name="直線矢印コネクタ 11"/>
            <p:cNvCxnSpPr/>
            <p:nvPr/>
          </p:nvCxnSpPr>
          <p:spPr bwMode="auto">
            <a:xfrm>
              <a:off x="4577780" y="3395942"/>
              <a:ext cx="157162" cy="3063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星 12 12"/>
            <p:cNvSpPr/>
            <p:nvPr/>
          </p:nvSpPr>
          <p:spPr bwMode="auto">
            <a:xfrm>
              <a:off x="3654667" y="4351257"/>
              <a:ext cx="27629" cy="27638"/>
            </a:xfrm>
            <a:prstGeom prst="star12">
              <a:avLst/>
            </a:prstGeom>
            <a:solidFill>
              <a:srgbClr val="FFC000"/>
            </a:solidFill>
            <a:ln>
              <a:noFill/>
            </a:ln>
            <a:effectLst>
              <a:glow rad="1270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14" name="直線コネクタ 13"/>
            <p:cNvCxnSpPr/>
            <p:nvPr/>
          </p:nvCxnSpPr>
          <p:spPr bwMode="auto">
            <a:xfrm>
              <a:off x="3695130" y="4405592"/>
              <a:ext cx="146050" cy="233362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 bwMode="auto">
            <a:xfrm flipV="1">
              <a:off x="3841180" y="4405592"/>
              <a:ext cx="158750" cy="2333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星 12 15"/>
            <p:cNvSpPr/>
            <p:nvPr/>
          </p:nvSpPr>
          <p:spPr bwMode="auto">
            <a:xfrm>
              <a:off x="5714893" y="4166865"/>
              <a:ext cx="27629" cy="27638"/>
            </a:xfrm>
            <a:prstGeom prst="star12">
              <a:avLst/>
            </a:prstGeom>
            <a:solidFill>
              <a:srgbClr val="FFC000"/>
            </a:solidFill>
            <a:ln>
              <a:noFill/>
            </a:ln>
            <a:effectLst>
              <a:glow rad="1270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17" name="直線矢印コネクタ 16"/>
            <p:cNvCxnSpPr/>
            <p:nvPr/>
          </p:nvCxnSpPr>
          <p:spPr bwMode="auto">
            <a:xfrm flipH="1">
              <a:off x="5535042" y="4194455"/>
              <a:ext cx="179388" cy="841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星 12 17"/>
            <p:cNvSpPr/>
            <p:nvPr/>
          </p:nvSpPr>
          <p:spPr bwMode="auto">
            <a:xfrm>
              <a:off x="4738673" y="2941475"/>
              <a:ext cx="27629" cy="27638"/>
            </a:xfrm>
            <a:prstGeom prst="star12">
              <a:avLst/>
            </a:prstGeom>
            <a:solidFill>
              <a:srgbClr val="FFC000"/>
            </a:solidFill>
            <a:ln>
              <a:noFill/>
            </a:ln>
            <a:effectLst>
              <a:glow rad="1270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19" name="直線矢印コネクタ 18"/>
            <p:cNvCxnSpPr/>
            <p:nvPr/>
          </p:nvCxnSpPr>
          <p:spPr bwMode="auto">
            <a:xfrm flipH="1" flipV="1">
              <a:off x="4650805" y="2767292"/>
              <a:ext cx="101600" cy="18097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 bwMode="auto">
            <a:xfrm flipH="1" flipV="1">
              <a:off x="4446017" y="2694267"/>
              <a:ext cx="204788" cy="730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星 12 21"/>
            <p:cNvSpPr/>
            <p:nvPr/>
          </p:nvSpPr>
          <p:spPr bwMode="auto">
            <a:xfrm>
              <a:off x="4679201" y="4776845"/>
              <a:ext cx="42471" cy="42485"/>
            </a:xfrm>
            <a:prstGeom prst="star12">
              <a:avLst/>
            </a:prstGeom>
            <a:solidFill>
              <a:srgbClr val="FFC000"/>
            </a:solidFill>
            <a:ln>
              <a:noFill/>
            </a:ln>
            <a:effectLst>
              <a:glow rad="1270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3" name="星 12 22"/>
            <p:cNvSpPr/>
            <p:nvPr/>
          </p:nvSpPr>
          <p:spPr bwMode="auto">
            <a:xfrm>
              <a:off x="4836110" y="4711346"/>
              <a:ext cx="42471" cy="42485"/>
            </a:xfrm>
            <a:prstGeom prst="star12">
              <a:avLst/>
            </a:prstGeom>
            <a:solidFill>
              <a:srgbClr val="FFC000"/>
            </a:solidFill>
            <a:ln>
              <a:noFill/>
            </a:ln>
            <a:effectLst>
              <a:glow rad="1270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4" name="星 12 23"/>
            <p:cNvSpPr/>
            <p:nvPr/>
          </p:nvSpPr>
          <p:spPr bwMode="auto">
            <a:xfrm>
              <a:off x="5075845" y="4619097"/>
              <a:ext cx="27629" cy="27638"/>
            </a:xfrm>
            <a:prstGeom prst="star12">
              <a:avLst/>
            </a:prstGeom>
            <a:solidFill>
              <a:srgbClr val="FFC000"/>
            </a:solidFill>
            <a:ln>
              <a:noFill/>
            </a:ln>
            <a:effectLst>
              <a:glow rad="127000">
                <a:srgbClr val="FFC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25" name="直線コネクタ 24"/>
            <p:cNvCxnSpPr/>
            <p:nvPr/>
          </p:nvCxnSpPr>
          <p:spPr bwMode="auto">
            <a:xfrm flipV="1">
              <a:off x="5096892" y="4151592"/>
              <a:ext cx="141288" cy="4699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 bwMode="auto">
            <a:xfrm flipH="1" flipV="1">
              <a:off x="5103242" y="3991254"/>
              <a:ext cx="134938" cy="1603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星 12 26"/>
            <p:cNvSpPr/>
            <p:nvPr/>
          </p:nvSpPr>
          <p:spPr bwMode="auto">
            <a:xfrm>
              <a:off x="4460053" y="4526301"/>
              <a:ext cx="27629" cy="27638"/>
            </a:xfrm>
            <a:prstGeom prst="star12">
              <a:avLst/>
            </a:prstGeom>
            <a:solidFill>
              <a:srgbClr val="FFC000"/>
            </a:solidFill>
            <a:ln>
              <a:noFill/>
            </a:ln>
            <a:effectLst>
              <a:glow rad="127000">
                <a:srgbClr val="FFC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28" name="直線矢印コネクタ 27"/>
            <p:cNvCxnSpPr>
              <a:stCxn id="27" idx="10"/>
            </p:cNvCxnSpPr>
            <p:nvPr/>
          </p:nvCxnSpPr>
          <p:spPr bwMode="auto">
            <a:xfrm flipV="1">
              <a:off x="4474592" y="4278592"/>
              <a:ext cx="115888" cy="2476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星 12 28"/>
            <p:cNvSpPr/>
            <p:nvPr/>
          </p:nvSpPr>
          <p:spPr bwMode="auto">
            <a:xfrm>
              <a:off x="3942647" y="3631079"/>
              <a:ext cx="27629" cy="27638"/>
            </a:xfrm>
            <a:prstGeom prst="star12">
              <a:avLst/>
            </a:prstGeom>
            <a:solidFill>
              <a:srgbClr val="FFC000"/>
            </a:solidFill>
            <a:ln>
              <a:noFill/>
            </a:ln>
            <a:effectLst>
              <a:glow rad="1270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30" name="直線矢印コネクタ 29"/>
            <p:cNvCxnSpPr/>
            <p:nvPr/>
          </p:nvCxnSpPr>
          <p:spPr bwMode="auto">
            <a:xfrm>
              <a:off x="3969767" y="3668992"/>
              <a:ext cx="157163" cy="3063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星 12 30"/>
            <p:cNvSpPr/>
            <p:nvPr/>
          </p:nvSpPr>
          <p:spPr bwMode="auto">
            <a:xfrm>
              <a:off x="4895186" y="5136934"/>
              <a:ext cx="42471" cy="42485"/>
            </a:xfrm>
            <a:prstGeom prst="star12">
              <a:avLst/>
            </a:prstGeom>
            <a:solidFill>
              <a:srgbClr val="FFC000"/>
            </a:solidFill>
            <a:ln>
              <a:noFill/>
            </a:ln>
            <a:effectLst>
              <a:glow rad="1270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2" name="星 12 31"/>
            <p:cNvSpPr/>
            <p:nvPr/>
          </p:nvSpPr>
          <p:spPr bwMode="auto">
            <a:xfrm>
              <a:off x="5052095" y="5071435"/>
              <a:ext cx="42471" cy="42485"/>
            </a:xfrm>
            <a:prstGeom prst="star12">
              <a:avLst/>
            </a:prstGeom>
            <a:solidFill>
              <a:srgbClr val="FFC000"/>
            </a:solidFill>
            <a:ln>
              <a:noFill/>
            </a:ln>
            <a:effectLst>
              <a:glow rad="1270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3" name="星 12 32"/>
            <p:cNvSpPr/>
            <p:nvPr/>
          </p:nvSpPr>
          <p:spPr bwMode="auto">
            <a:xfrm>
              <a:off x="3239301" y="3768595"/>
              <a:ext cx="42471" cy="42485"/>
            </a:xfrm>
            <a:prstGeom prst="star12">
              <a:avLst/>
            </a:prstGeom>
            <a:solidFill>
              <a:srgbClr val="FFC000"/>
            </a:solidFill>
            <a:ln>
              <a:noFill/>
            </a:ln>
            <a:effectLst>
              <a:glow rad="1270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4" name="星 12 33"/>
            <p:cNvSpPr/>
            <p:nvPr/>
          </p:nvSpPr>
          <p:spPr bwMode="auto">
            <a:xfrm>
              <a:off x="3396211" y="3703096"/>
              <a:ext cx="42471" cy="42485"/>
            </a:xfrm>
            <a:prstGeom prst="star12">
              <a:avLst/>
            </a:prstGeom>
            <a:solidFill>
              <a:srgbClr val="FFC000"/>
            </a:solidFill>
            <a:ln>
              <a:noFill/>
            </a:ln>
            <a:effectLst>
              <a:glow rad="1270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5" name="星 12 34"/>
            <p:cNvSpPr/>
            <p:nvPr/>
          </p:nvSpPr>
          <p:spPr bwMode="auto">
            <a:xfrm>
              <a:off x="4476136" y="3804647"/>
              <a:ext cx="42471" cy="42485"/>
            </a:xfrm>
            <a:prstGeom prst="star12">
              <a:avLst/>
            </a:prstGeom>
            <a:solidFill>
              <a:srgbClr val="FFC000"/>
            </a:solidFill>
            <a:ln>
              <a:noFill/>
            </a:ln>
            <a:effectLst>
              <a:glow rad="1270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6" name="星 12 35"/>
            <p:cNvSpPr/>
            <p:nvPr/>
          </p:nvSpPr>
          <p:spPr bwMode="auto">
            <a:xfrm>
              <a:off x="5412070" y="3300522"/>
              <a:ext cx="42471" cy="42485"/>
            </a:xfrm>
            <a:prstGeom prst="star12">
              <a:avLst/>
            </a:prstGeom>
            <a:solidFill>
              <a:srgbClr val="FFC000"/>
            </a:solidFill>
            <a:ln>
              <a:noFill/>
            </a:ln>
            <a:effectLst>
              <a:glow rad="1270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7" name="星 12 36"/>
            <p:cNvSpPr/>
            <p:nvPr/>
          </p:nvSpPr>
          <p:spPr bwMode="auto">
            <a:xfrm>
              <a:off x="4014642" y="3991168"/>
              <a:ext cx="42471" cy="42485"/>
            </a:xfrm>
            <a:prstGeom prst="star12">
              <a:avLst/>
            </a:prstGeom>
            <a:solidFill>
              <a:srgbClr val="FFC000"/>
            </a:solidFill>
            <a:ln>
              <a:noFill/>
            </a:ln>
            <a:effectLst>
              <a:glow rad="1270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8" name="星 12 37"/>
            <p:cNvSpPr/>
            <p:nvPr/>
          </p:nvSpPr>
          <p:spPr bwMode="auto">
            <a:xfrm>
              <a:off x="6132020" y="4135203"/>
              <a:ext cx="42471" cy="42485"/>
            </a:xfrm>
            <a:prstGeom prst="star12">
              <a:avLst/>
            </a:prstGeom>
            <a:solidFill>
              <a:srgbClr val="FFC000"/>
            </a:solidFill>
            <a:ln>
              <a:noFill/>
            </a:ln>
            <a:effectLst>
              <a:glow rad="1270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9" name="星 12 38"/>
            <p:cNvSpPr/>
            <p:nvPr/>
          </p:nvSpPr>
          <p:spPr bwMode="auto">
            <a:xfrm>
              <a:off x="3108231" y="4020701"/>
              <a:ext cx="42471" cy="42485"/>
            </a:xfrm>
            <a:prstGeom prst="star12">
              <a:avLst/>
            </a:prstGeom>
            <a:solidFill>
              <a:srgbClr val="FFC000"/>
            </a:solidFill>
            <a:ln>
              <a:noFill/>
            </a:ln>
            <a:effectLst>
              <a:glow rad="1270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0" name="星 12 39"/>
            <p:cNvSpPr/>
            <p:nvPr/>
          </p:nvSpPr>
          <p:spPr bwMode="auto">
            <a:xfrm>
              <a:off x="6284393" y="4287624"/>
              <a:ext cx="42471" cy="42485"/>
            </a:xfrm>
            <a:prstGeom prst="star12">
              <a:avLst/>
            </a:prstGeom>
            <a:solidFill>
              <a:srgbClr val="FFC000"/>
            </a:solidFill>
            <a:ln>
              <a:noFill/>
            </a:ln>
            <a:effectLst>
              <a:glow rad="1270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1" name="星 12 40"/>
            <p:cNvSpPr/>
            <p:nvPr/>
          </p:nvSpPr>
          <p:spPr bwMode="auto">
            <a:xfrm>
              <a:off x="6102497" y="3559061"/>
              <a:ext cx="42471" cy="42485"/>
            </a:xfrm>
            <a:prstGeom prst="star12">
              <a:avLst/>
            </a:prstGeom>
            <a:solidFill>
              <a:srgbClr val="FFC000"/>
            </a:solidFill>
            <a:ln>
              <a:noFill/>
            </a:ln>
            <a:effectLst>
              <a:glow rad="1270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2" name="星 12 41"/>
            <p:cNvSpPr/>
            <p:nvPr/>
          </p:nvSpPr>
          <p:spPr bwMode="auto">
            <a:xfrm>
              <a:off x="6246487" y="3919150"/>
              <a:ext cx="42471" cy="42485"/>
            </a:xfrm>
            <a:prstGeom prst="star12">
              <a:avLst/>
            </a:prstGeom>
            <a:solidFill>
              <a:srgbClr val="FFC000"/>
            </a:solidFill>
            <a:ln>
              <a:noFill/>
            </a:ln>
            <a:effectLst>
              <a:glow rad="1270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3" name="星 12 42"/>
            <p:cNvSpPr/>
            <p:nvPr/>
          </p:nvSpPr>
          <p:spPr bwMode="auto">
            <a:xfrm>
              <a:off x="5382547" y="3516576"/>
              <a:ext cx="42471" cy="42485"/>
            </a:xfrm>
            <a:prstGeom prst="star12">
              <a:avLst/>
            </a:prstGeom>
            <a:solidFill>
              <a:srgbClr val="FFC000"/>
            </a:solidFill>
            <a:ln>
              <a:noFill/>
            </a:ln>
            <a:effectLst>
              <a:glow rad="1270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4" name="星 12 43"/>
            <p:cNvSpPr/>
            <p:nvPr/>
          </p:nvSpPr>
          <p:spPr bwMode="auto">
            <a:xfrm>
              <a:off x="5052095" y="3444558"/>
              <a:ext cx="42471" cy="42485"/>
            </a:xfrm>
            <a:prstGeom prst="star12">
              <a:avLst/>
            </a:prstGeom>
            <a:solidFill>
              <a:srgbClr val="FFC000"/>
            </a:solidFill>
            <a:ln>
              <a:noFill/>
            </a:ln>
            <a:effectLst>
              <a:glow rad="1270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5" name="星 12 44"/>
            <p:cNvSpPr/>
            <p:nvPr/>
          </p:nvSpPr>
          <p:spPr bwMode="auto">
            <a:xfrm>
              <a:off x="4446612" y="4164736"/>
              <a:ext cx="42471" cy="42485"/>
            </a:xfrm>
            <a:prstGeom prst="star12">
              <a:avLst/>
            </a:prstGeom>
            <a:solidFill>
              <a:srgbClr val="FFC000"/>
            </a:solidFill>
            <a:ln>
              <a:noFill/>
            </a:ln>
            <a:effectLst>
              <a:glow rad="1270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6" name="星 12 45"/>
            <p:cNvSpPr/>
            <p:nvPr/>
          </p:nvSpPr>
          <p:spPr bwMode="auto">
            <a:xfrm>
              <a:off x="4158632" y="3126954"/>
              <a:ext cx="42471" cy="42485"/>
            </a:xfrm>
            <a:prstGeom prst="star12">
              <a:avLst/>
            </a:prstGeom>
            <a:solidFill>
              <a:srgbClr val="FFC000"/>
            </a:solidFill>
            <a:ln>
              <a:noFill/>
            </a:ln>
            <a:effectLst>
              <a:glow rad="1270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8" name="星 12 47"/>
            <p:cNvSpPr/>
            <p:nvPr/>
          </p:nvSpPr>
          <p:spPr bwMode="auto">
            <a:xfrm>
              <a:off x="5094567" y="2982918"/>
              <a:ext cx="42471" cy="42485"/>
            </a:xfrm>
            <a:prstGeom prst="star12">
              <a:avLst/>
            </a:prstGeom>
            <a:solidFill>
              <a:srgbClr val="FFC000"/>
            </a:solidFill>
            <a:ln>
              <a:noFill/>
            </a:ln>
            <a:effectLst>
              <a:glow rad="1270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9" name="星 12 48"/>
            <p:cNvSpPr/>
            <p:nvPr/>
          </p:nvSpPr>
          <p:spPr bwMode="auto">
            <a:xfrm>
              <a:off x="5958507" y="4440045"/>
              <a:ext cx="42471" cy="42485"/>
            </a:xfrm>
            <a:prstGeom prst="star12">
              <a:avLst/>
            </a:prstGeom>
            <a:solidFill>
              <a:srgbClr val="FFC000"/>
            </a:solidFill>
            <a:ln>
              <a:noFill/>
            </a:ln>
            <a:effectLst>
              <a:glow rad="1270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0" name="星 12 49"/>
            <p:cNvSpPr/>
            <p:nvPr/>
          </p:nvSpPr>
          <p:spPr bwMode="auto">
            <a:xfrm>
              <a:off x="6462472" y="3876665"/>
              <a:ext cx="42471" cy="42485"/>
            </a:xfrm>
            <a:prstGeom prst="star12">
              <a:avLst/>
            </a:prstGeom>
            <a:solidFill>
              <a:srgbClr val="FFC000"/>
            </a:solidFill>
            <a:ln>
              <a:noFill/>
            </a:ln>
            <a:effectLst>
              <a:glow rad="1270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1" name="星 12 50"/>
            <p:cNvSpPr/>
            <p:nvPr/>
          </p:nvSpPr>
          <p:spPr bwMode="auto">
            <a:xfrm>
              <a:off x="3726662" y="4207221"/>
              <a:ext cx="42471" cy="42485"/>
            </a:xfrm>
            <a:prstGeom prst="star12">
              <a:avLst/>
            </a:prstGeom>
            <a:solidFill>
              <a:srgbClr val="FFC000"/>
            </a:solidFill>
            <a:ln>
              <a:noFill/>
            </a:ln>
            <a:effectLst>
              <a:glow rad="1270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2" name="星 12 51"/>
            <p:cNvSpPr/>
            <p:nvPr/>
          </p:nvSpPr>
          <p:spPr bwMode="auto">
            <a:xfrm>
              <a:off x="5484065" y="3991168"/>
              <a:ext cx="42471" cy="42485"/>
            </a:xfrm>
            <a:prstGeom prst="star12">
              <a:avLst/>
            </a:prstGeom>
            <a:solidFill>
              <a:srgbClr val="FFC000"/>
            </a:solidFill>
            <a:ln>
              <a:noFill/>
            </a:ln>
            <a:effectLst>
              <a:glow rad="1270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3" name="星 12 52"/>
            <p:cNvSpPr/>
            <p:nvPr/>
          </p:nvSpPr>
          <p:spPr bwMode="auto">
            <a:xfrm>
              <a:off x="6020757" y="3932327"/>
              <a:ext cx="27629" cy="27638"/>
            </a:xfrm>
            <a:prstGeom prst="star12">
              <a:avLst/>
            </a:prstGeom>
            <a:solidFill>
              <a:srgbClr val="FFFF00"/>
            </a:solidFill>
            <a:ln>
              <a:noFill/>
            </a:ln>
            <a:effectLst>
              <a:glow rad="1270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54" name="直線矢印コネクタ 53"/>
            <p:cNvCxnSpPr>
              <a:stCxn id="53" idx="10"/>
            </p:cNvCxnSpPr>
            <p:nvPr/>
          </p:nvCxnSpPr>
          <p:spPr bwMode="auto">
            <a:xfrm flipH="1">
              <a:off x="5796980" y="3932517"/>
              <a:ext cx="238125" cy="13017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/>
            <p:cNvCxnSpPr/>
            <p:nvPr/>
          </p:nvCxnSpPr>
          <p:spPr bwMode="auto">
            <a:xfrm flipH="1" flipV="1">
              <a:off x="5527105" y="3932517"/>
              <a:ext cx="269875" cy="130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矢印コネクタ 55"/>
            <p:cNvCxnSpPr/>
            <p:nvPr/>
          </p:nvCxnSpPr>
          <p:spPr bwMode="auto">
            <a:xfrm flipH="1">
              <a:off x="5188967" y="3395942"/>
              <a:ext cx="193675" cy="1841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/>
            <p:cNvCxnSpPr/>
            <p:nvPr/>
          </p:nvCxnSpPr>
          <p:spPr bwMode="auto">
            <a:xfrm flipH="1" flipV="1">
              <a:off x="4655567" y="4481792"/>
              <a:ext cx="201613" cy="6191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Picture 3" descr="C:\Users\akira\AppData\Local\Microsoft\Windows\Temporary Internet Files\Content.IE5\EGVKX0X1\MC90022683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83632"/>
            <a:ext cx="3717117" cy="154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雲 5"/>
          <p:cNvSpPr/>
          <p:nvPr/>
        </p:nvSpPr>
        <p:spPr>
          <a:xfrm>
            <a:off x="274637" y="1495600"/>
            <a:ext cx="6941055" cy="914754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星 12 68"/>
          <p:cNvSpPr/>
          <p:nvPr/>
        </p:nvSpPr>
        <p:spPr bwMode="auto">
          <a:xfrm>
            <a:off x="6516216" y="2007560"/>
            <a:ext cx="57348" cy="57367"/>
          </a:xfrm>
          <a:prstGeom prst="star12">
            <a:avLst/>
          </a:prstGeom>
          <a:solidFill>
            <a:srgbClr val="FFC000"/>
          </a:solidFill>
          <a:ln>
            <a:noFill/>
          </a:ln>
          <a:effectLst>
            <a:glow rad="1270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0" name="星 12 69"/>
          <p:cNvSpPr/>
          <p:nvPr/>
        </p:nvSpPr>
        <p:spPr bwMode="auto">
          <a:xfrm>
            <a:off x="1907704" y="2630477"/>
            <a:ext cx="57348" cy="57367"/>
          </a:xfrm>
          <a:prstGeom prst="star12">
            <a:avLst/>
          </a:prstGeom>
          <a:solidFill>
            <a:srgbClr val="FFC000"/>
          </a:solidFill>
          <a:ln>
            <a:noFill/>
          </a:ln>
          <a:effectLst>
            <a:glow rad="1270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1" name="星 12 70"/>
          <p:cNvSpPr/>
          <p:nvPr/>
        </p:nvSpPr>
        <p:spPr bwMode="auto">
          <a:xfrm>
            <a:off x="4337764" y="2158313"/>
            <a:ext cx="57348" cy="57367"/>
          </a:xfrm>
          <a:prstGeom prst="star12">
            <a:avLst/>
          </a:prstGeom>
          <a:solidFill>
            <a:srgbClr val="FFC000"/>
          </a:solidFill>
          <a:ln>
            <a:noFill/>
          </a:ln>
          <a:effectLst>
            <a:glow rad="1270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3" name="星 12 72"/>
          <p:cNvSpPr/>
          <p:nvPr/>
        </p:nvSpPr>
        <p:spPr bwMode="auto">
          <a:xfrm>
            <a:off x="3942541" y="3391963"/>
            <a:ext cx="57348" cy="57367"/>
          </a:xfrm>
          <a:prstGeom prst="star12">
            <a:avLst/>
          </a:prstGeom>
          <a:solidFill>
            <a:srgbClr val="FFC000"/>
          </a:solidFill>
          <a:ln>
            <a:noFill/>
          </a:ln>
          <a:effectLst>
            <a:glow rad="1270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4" name="星 12 73"/>
          <p:cNvSpPr/>
          <p:nvPr/>
        </p:nvSpPr>
        <p:spPr bwMode="auto">
          <a:xfrm>
            <a:off x="4652639" y="2623896"/>
            <a:ext cx="57348" cy="57367"/>
          </a:xfrm>
          <a:prstGeom prst="star12">
            <a:avLst/>
          </a:prstGeom>
          <a:solidFill>
            <a:srgbClr val="FFC000"/>
          </a:solidFill>
          <a:ln>
            <a:noFill/>
          </a:ln>
          <a:effectLst>
            <a:glow rad="1270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6" name="星 12 75"/>
          <p:cNvSpPr/>
          <p:nvPr/>
        </p:nvSpPr>
        <p:spPr bwMode="auto">
          <a:xfrm>
            <a:off x="3354259" y="2809104"/>
            <a:ext cx="57348" cy="57367"/>
          </a:xfrm>
          <a:prstGeom prst="star12">
            <a:avLst/>
          </a:prstGeom>
          <a:solidFill>
            <a:srgbClr val="FFC000"/>
          </a:solidFill>
          <a:ln>
            <a:noFill/>
          </a:ln>
          <a:effectLst>
            <a:glow rad="1270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7" name="星 12 76"/>
          <p:cNvSpPr/>
          <p:nvPr/>
        </p:nvSpPr>
        <p:spPr bwMode="auto">
          <a:xfrm>
            <a:off x="3008679" y="2086305"/>
            <a:ext cx="57348" cy="57367"/>
          </a:xfrm>
          <a:prstGeom prst="star12">
            <a:avLst/>
          </a:prstGeom>
          <a:solidFill>
            <a:srgbClr val="FFC000"/>
          </a:solidFill>
          <a:ln>
            <a:noFill/>
          </a:ln>
          <a:effectLst>
            <a:glow rad="1270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9" name="星 12 78"/>
          <p:cNvSpPr/>
          <p:nvPr/>
        </p:nvSpPr>
        <p:spPr bwMode="auto">
          <a:xfrm>
            <a:off x="549401" y="3659665"/>
            <a:ext cx="57348" cy="57367"/>
          </a:xfrm>
          <a:prstGeom prst="star12">
            <a:avLst/>
          </a:prstGeom>
          <a:solidFill>
            <a:srgbClr val="FFC000"/>
          </a:solidFill>
          <a:ln>
            <a:noFill/>
          </a:ln>
          <a:effectLst>
            <a:glow rad="1270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2597254" y="1588730"/>
            <a:ext cx="2295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9900"/>
                </a:solidFill>
              </a:rPr>
              <a:t>Radioactive plume</a:t>
            </a:r>
            <a:endParaRPr kumimoji="1" lang="ja-JP" altLang="en-US" sz="2000" dirty="0">
              <a:solidFill>
                <a:srgbClr val="FF9900"/>
              </a:solidFill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788024" y="3327732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Fukushima </a:t>
            </a:r>
            <a:r>
              <a:rPr kumimoji="1" lang="en-US" altLang="ja-JP" dirty="0" err="1" smtClean="0"/>
              <a:t>Dai-ichi</a:t>
            </a:r>
            <a:r>
              <a:rPr kumimoji="1" lang="en-US" altLang="ja-JP" dirty="0" smtClean="0"/>
              <a:t> Nuclear Power Plant</a:t>
            </a:r>
            <a:endParaRPr kumimoji="1" lang="ja-JP" altLang="en-US" dirty="0"/>
          </a:p>
        </p:txBody>
      </p:sp>
      <p:pic>
        <p:nvPicPr>
          <p:cNvPr id="20" name="図 18" descr="logo_JAE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2238"/>
            <a:ext cx="5492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0" name="グループ化 89"/>
          <p:cNvGrpSpPr/>
          <p:nvPr/>
        </p:nvGrpSpPr>
        <p:grpSpPr>
          <a:xfrm>
            <a:off x="5148064" y="3932462"/>
            <a:ext cx="3896229" cy="646331"/>
            <a:chOff x="5130808" y="3932462"/>
            <a:chExt cx="3896229" cy="646331"/>
          </a:xfrm>
        </p:grpSpPr>
        <p:sp>
          <p:nvSpPr>
            <p:cNvPr id="83" name="テキスト ボックス 82"/>
            <p:cNvSpPr txBox="1"/>
            <p:nvPr/>
          </p:nvSpPr>
          <p:spPr>
            <a:xfrm>
              <a:off x="5238820" y="3932462"/>
              <a:ext cx="37882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70C0"/>
                  </a:solidFill>
                </a:rPr>
                <a:t>Submersion in a contaminated </a:t>
              </a:r>
            </a:p>
            <a:p>
              <a:r>
                <a:rPr kumimoji="1" lang="en-US" altLang="ja-JP" dirty="0" smtClean="0">
                  <a:solidFill>
                    <a:srgbClr val="0070C0"/>
                  </a:solidFill>
                </a:rPr>
                <a:t>atmospheric cloud (</a:t>
              </a:r>
              <a:r>
                <a:rPr kumimoji="1" lang="en-US" altLang="ja-JP" u="sng" dirty="0" smtClean="0">
                  <a:solidFill>
                    <a:srgbClr val="0070C0"/>
                  </a:solidFill>
                </a:rPr>
                <a:t>air submersion</a:t>
              </a:r>
              <a:r>
                <a:rPr kumimoji="1" lang="en-US" altLang="ja-JP" dirty="0" smtClean="0">
                  <a:solidFill>
                    <a:srgbClr val="0070C0"/>
                  </a:solidFill>
                </a:rPr>
                <a:t>)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87" name="円/楕円 86"/>
            <p:cNvSpPr/>
            <p:nvPr/>
          </p:nvSpPr>
          <p:spPr>
            <a:xfrm>
              <a:off x="5130808" y="4088443"/>
              <a:ext cx="72008" cy="7200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5148064" y="4849117"/>
            <a:ext cx="3755164" cy="646331"/>
            <a:chOff x="5130808" y="4874995"/>
            <a:chExt cx="3755164" cy="646331"/>
          </a:xfrm>
        </p:grpSpPr>
        <p:sp>
          <p:nvSpPr>
            <p:cNvPr id="84" name="テキスト ボックス 83"/>
            <p:cNvSpPr txBox="1"/>
            <p:nvPr/>
          </p:nvSpPr>
          <p:spPr>
            <a:xfrm>
              <a:off x="5238820" y="4874995"/>
              <a:ext cx="36471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70C0"/>
                  </a:solidFill>
                </a:rPr>
                <a:t>Immersion in contaminated water </a:t>
              </a:r>
            </a:p>
            <a:p>
              <a:r>
                <a:rPr kumimoji="1" lang="en-US" altLang="ja-JP" dirty="0" smtClean="0">
                  <a:solidFill>
                    <a:srgbClr val="0070C0"/>
                  </a:solidFill>
                </a:rPr>
                <a:t>(</a:t>
              </a:r>
              <a:r>
                <a:rPr kumimoji="1" lang="en-US" altLang="ja-JP" u="sng" dirty="0" smtClean="0">
                  <a:solidFill>
                    <a:srgbClr val="0070C0"/>
                  </a:solidFill>
                </a:rPr>
                <a:t>water immersion</a:t>
              </a:r>
              <a:r>
                <a:rPr kumimoji="1" lang="en-US" altLang="ja-JP" dirty="0" smtClean="0">
                  <a:solidFill>
                    <a:srgbClr val="0070C0"/>
                  </a:solidFill>
                </a:rPr>
                <a:t>)</a:t>
              </a:r>
            </a:p>
          </p:txBody>
        </p:sp>
        <p:sp>
          <p:nvSpPr>
            <p:cNvPr id="88" name="円/楕円 87"/>
            <p:cNvSpPr/>
            <p:nvPr/>
          </p:nvSpPr>
          <p:spPr>
            <a:xfrm>
              <a:off x="5130808" y="5031903"/>
              <a:ext cx="72008" cy="7200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2" name="グループ化 91"/>
          <p:cNvGrpSpPr/>
          <p:nvPr/>
        </p:nvGrpSpPr>
        <p:grpSpPr>
          <a:xfrm>
            <a:off x="5148064" y="5734997"/>
            <a:ext cx="3921877" cy="646331"/>
            <a:chOff x="5130808" y="5568988"/>
            <a:chExt cx="3921877" cy="646331"/>
          </a:xfrm>
        </p:grpSpPr>
        <p:sp>
          <p:nvSpPr>
            <p:cNvPr id="85" name="テキスト ボックス 84"/>
            <p:cNvSpPr txBox="1"/>
            <p:nvPr/>
          </p:nvSpPr>
          <p:spPr>
            <a:xfrm>
              <a:off x="5238820" y="5568988"/>
              <a:ext cx="38138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70C0"/>
                  </a:solidFill>
                </a:rPr>
                <a:t>Exposure to contamination on or in </a:t>
              </a:r>
            </a:p>
            <a:p>
              <a:r>
                <a:rPr kumimoji="1" lang="en-US" altLang="ja-JP" dirty="0" smtClean="0">
                  <a:solidFill>
                    <a:srgbClr val="0070C0"/>
                  </a:solidFill>
                </a:rPr>
                <a:t>the ground (</a:t>
              </a:r>
              <a:r>
                <a:rPr kumimoji="1" lang="en-US" altLang="ja-JP" u="sng" dirty="0" smtClean="0">
                  <a:solidFill>
                    <a:srgbClr val="0070C0"/>
                  </a:solidFill>
                </a:rPr>
                <a:t>ground exposure</a:t>
              </a:r>
              <a:r>
                <a:rPr kumimoji="1" lang="en-US" altLang="ja-JP" dirty="0" smtClean="0">
                  <a:solidFill>
                    <a:srgbClr val="0070C0"/>
                  </a:solidFill>
                </a:rPr>
                <a:t>)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89" name="円/楕円 88"/>
            <p:cNvSpPr/>
            <p:nvPr/>
          </p:nvSpPr>
          <p:spPr>
            <a:xfrm>
              <a:off x="5130808" y="5716512"/>
              <a:ext cx="72008" cy="7200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5" name="テキスト ボックス 74"/>
          <p:cNvSpPr txBox="1"/>
          <p:nvPr/>
        </p:nvSpPr>
        <p:spPr>
          <a:xfrm>
            <a:off x="8792915" y="6453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05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テキスト ボックス 72"/>
          <p:cNvSpPr txBox="1"/>
          <p:nvPr/>
        </p:nvSpPr>
        <p:spPr>
          <a:xfrm>
            <a:off x="8792915" y="6453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107504" y="6453336"/>
            <a:ext cx="892899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8" descr="logo_JAE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2238"/>
            <a:ext cx="5492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370" y="28574"/>
            <a:ext cx="1756630" cy="318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0" y="0"/>
            <a:ext cx="264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  <a:latin typeface="+mj-lt"/>
              </a:rPr>
              <a:t>Calculation method</a:t>
            </a:r>
            <a:endParaRPr kumimoji="1" lang="ja-JP" altLang="en-US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9" name="Picture 10" descr="ba126new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487" y="4159212"/>
            <a:ext cx="2983198" cy="265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095" y="3228611"/>
            <a:ext cx="2577916" cy="253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直線コネクタ 18"/>
          <p:cNvCxnSpPr/>
          <p:nvPr/>
        </p:nvCxnSpPr>
        <p:spPr>
          <a:xfrm>
            <a:off x="107504" y="332656"/>
            <a:ext cx="244827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43959" y="476672"/>
            <a:ext cx="4095993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Radiation transport in the environment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572000" y="199673"/>
            <a:ext cx="2672526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DCC for monoenergetic </a:t>
            </a:r>
          </a:p>
          <a:p>
            <a:r>
              <a:rPr kumimoji="1" lang="en-US" altLang="ja-JP" dirty="0" smtClean="0">
                <a:solidFill>
                  <a:srgbClr val="002060"/>
                </a:solidFill>
              </a:rPr>
              <a:t>photons or electrons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572000" y="3284984"/>
            <a:ext cx="2698175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DCC from radionuclides </a:t>
            </a:r>
          </a:p>
          <a:p>
            <a:r>
              <a:rPr kumimoji="1" lang="en-US" altLang="ja-JP" dirty="0" smtClean="0">
                <a:solidFill>
                  <a:srgbClr val="002060"/>
                </a:solidFill>
              </a:rPr>
              <a:t>in the environment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0" y="891468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Radiation fields from …</a:t>
            </a:r>
            <a:endParaRPr kumimoji="1" lang="ja-JP" altLang="en-US" dirty="0"/>
          </a:p>
        </p:txBody>
      </p:sp>
      <p:grpSp>
        <p:nvGrpSpPr>
          <p:cNvPr id="63" name="グループ化 62"/>
          <p:cNvGrpSpPr/>
          <p:nvPr/>
        </p:nvGrpSpPr>
        <p:grpSpPr>
          <a:xfrm>
            <a:off x="2915816" y="5116409"/>
            <a:ext cx="1224136" cy="1624959"/>
            <a:chOff x="2915816" y="4940208"/>
            <a:chExt cx="1224136" cy="1624959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4940208"/>
              <a:ext cx="1224136" cy="1624959"/>
            </a:xfrm>
            <a:prstGeom prst="rect">
              <a:avLst/>
            </a:prstGeom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3121363" y="5610012"/>
              <a:ext cx="81304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ENDF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005946" y="6102906"/>
              <a:ext cx="104387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EPDL97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4542617" y="4077072"/>
            <a:ext cx="96693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ENSDF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468271" y="1196752"/>
            <a:ext cx="2951601" cy="369332"/>
            <a:chOff x="253559" y="1446791"/>
            <a:chExt cx="2951601" cy="369332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314625" y="1446791"/>
              <a:ext cx="2890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semi-infinite cloud source,</a:t>
              </a:r>
              <a:endParaRPr kumimoji="1" lang="ja-JP" altLang="en-US" dirty="0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253559" y="1595453"/>
              <a:ext cx="72008" cy="7200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468271" y="1475492"/>
            <a:ext cx="2374520" cy="369332"/>
            <a:chOff x="253559" y="1800187"/>
            <a:chExt cx="2374520" cy="369332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314625" y="1800187"/>
              <a:ext cx="2313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infinite water source,</a:t>
              </a:r>
              <a:endParaRPr kumimoji="1" lang="ja-JP" altLang="en-US" dirty="0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253559" y="1948849"/>
              <a:ext cx="72008" cy="7200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468271" y="1782108"/>
            <a:ext cx="2861833" cy="369332"/>
            <a:chOff x="253559" y="2169519"/>
            <a:chExt cx="2861833" cy="369332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314625" y="2169519"/>
              <a:ext cx="2800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contaminated soil source.</a:t>
              </a:r>
              <a:endParaRPr kumimoji="1" lang="ja-JP" altLang="en-US" dirty="0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253559" y="2318181"/>
              <a:ext cx="72008" cy="7200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323528" y="2204864"/>
            <a:ext cx="3876183" cy="2312462"/>
            <a:chOff x="107504" y="2204864"/>
            <a:chExt cx="3876183" cy="2312462"/>
          </a:xfrm>
        </p:grpSpPr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2204864"/>
              <a:ext cx="3435506" cy="1900863"/>
            </a:xfrm>
            <a:prstGeom prst="rect">
              <a:avLst/>
            </a:prstGeom>
          </p:spPr>
        </p:pic>
        <p:cxnSp>
          <p:nvCxnSpPr>
            <p:cNvPr id="41" name="直線コネクタ 40"/>
            <p:cNvCxnSpPr/>
            <p:nvPr/>
          </p:nvCxnSpPr>
          <p:spPr>
            <a:xfrm flipV="1">
              <a:off x="1816631" y="4088475"/>
              <a:ext cx="0" cy="93646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/>
            <p:nvPr/>
          </p:nvCxnSpPr>
          <p:spPr>
            <a:xfrm>
              <a:off x="1816631" y="4147617"/>
              <a:ext cx="144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テキスト ボックス 43"/>
            <p:cNvSpPr txBox="1"/>
            <p:nvPr/>
          </p:nvSpPr>
          <p:spPr>
            <a:xfrm>
              <a:off x="1663821" y="4147994"/>
              <a:ext cx="2319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Radius = 5×MFP(E)</a:t>
              </a:r>
              <a:endParaRPr kumimoji="1" lang="ja-JP" altLang="en-US" dirty="0"/>
            </a:p>
          </p:txBody>
        </p:sp>
      </p:grpSp>
      <p:cxnSp>
        <p:nvCxnSpPr>
          <p:cNvPr id="45" name="直線コネクタ 44"/>
          <p:cNvCxnSpPr/>
          <p:nvPr/>
        </p:nvCxnSpPr>
        <p:spPr>
          <a:xfrm rot="5400000">
            <a:off x="1421984" y="3375336"/>
            <a:ext cx="6012000" cy="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1651326" y="4417948"/>
            <a:ext cx="277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(e.g. 1.0MeV photon;</a:t>
            </a:r>
          </a:p>
          <a:p>
            <a:r>
              <a:rPr lang="en-US" altLang="ja-JP" sz="1400" dirty="0" smtClean="0"/>
              <a:t>MFP = 130 m,</a:t>
            </a:r>
            <a:r>
              <a:rPr kumimoji="1" lang="en-US" altLang="ja-JP" sz="1400" dirty="0" smtClean="0"/>
              <a:t>  Radius = 650 m )</a:t>
            </a:r>
            <a:endParaRPr kumimoji="1" lang="ja-JP" altLang="en-US" sz="14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0" y="457183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>
                <a:solidFill>
                  <a:srgbClr val="002060"/>
                </a:solidFill>
                <a:latin typeface="+mj-lt"/>
              </a:rPr>
              <a:t>PHITS</a:t>
            </a:r>
            <a:endParaRPr kumimoji="1" lang="ja-JP" altLang="en-US" u="sng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61" name="グループ化 60"/>
          <p:cNvGrpSpPr/>
          <p:nvPr/>
        </p:nvGrpSpPr>
        <p:grpSpPr>
          <a:xfrm>
            <a:off x="63577" y="5003884"/>
            <a:ext cx="2851215" cy="369332"/>
            <a:chOff x="0" y="5013176"/>
            <a:chExt cx="2851215" cy="369332"/>
          </a:xfrm>
        </p:grpSpPr>
        <p:sp>
          <p:nvSpPr>
            <p:cNvPr id="49" name="円/楕円 48"/>
            <p:cNvSpPr/>
            <p:nvPr/>
          </p:nvSpPr>
          <p:spPr>
            <a:xfrm>
              <a:off x="0" y="5161838"/>
              <a:ext cx="72008" cy="72008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99FF"/>
                </a:solidFill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101744" y="5013176"/>
              <a:ext cx="2749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Photo-atomic data library</a:t>
              </a:r>
              <a:endParaRPr kumimoji="1" lang="ja-JP" altLang="en-US" dirty="0"/>
            </a:p>
          </p:txBody>
        </p:sp>
      </p:grpSp>
      <p:sp>
        <p:nvSpPr>
          <p:cNvPr id="51" name="テキスト ボックス 50"/>
          <p:cNvSpPr txBox="1"/>
          <p:nvPr/>
        </p:nvSpPr>
        <p:spPr>
          <a:xfrm>
            <a:off x="107504" y="530120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en-US" altLang="ja-JP" u="sng" dirty="0" smtClean="0">
                <a:solidFill>
                  <a:srgbClr val="FF0000"/>
                </a:solidFill>
              </a:rPr>
              <a:t>mcplib04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grpSp>
        <p:nvGrpSpPr>
          <p:cNvPr id="62" name="グループ化 61"/>
          <p:cNvGrpSpPr/>
          <p:nvPr/>
        </p:nvGrpSpPr>
        <p:grpSpPr>
          <a:xfrm>
            <a:off x="63577" y="5733256"/>
            <a:ext cx="2305345" cy="369332"/>
            <a:chOff x="32909" y="5878898"/>
            <a:chExt cx="2305345" cy="369332"/>
          </a:xfrm>
        </p:grpSpPr>
        <p:sp>
          <p:nvSpPr>
            <p:cNvPr id="52" name="円/楕円 51"/>
            <p:cNvSpPr/>
            <p:nvPr/>
          </p:nvSpPr>
          <p:spPr>
            <a:xfrm>
              <a:off x="32909" y="6027560"/>
              <a:ext cx="72008" cy="7200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99FF"/>
                </a:solidFill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101744" y="5878898"/>
              <a:ext cx="2236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Electron data library</a:t>
              </a:r>
              <a:endParaRPr kumimoji="1" lang="ja-JP" altLang="en-US" dirty="0"/>
            </a:p>
          </p:txBody>
        </p:sp>
      </p:grpSp>
      <p:sp>
        <p:nvSpPr>
          <p:cNvPr id="54" name="テキスト ボックス 53"/>
          <p:cNvSpPr txBox="1"/>
          <p:nvPr/>
        </p:nvSpPr>
        <p:spPr>
          <a:xfrm>
            <a:off x="107504" y="602128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en-US" altLang="ja-JP" u="sng" dirty="0" smtClean="0">
                <a:solidFill>
                  <a:srgbClr val="FF0000"/>
                </a:solidFill>
              </a:rPr>
              <a:t>el03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cxnSp>
        <p:nvCxnSpPr>
          <p:cNvPr id="55" name="直線コネクタ 54"/>
          <p:cNvCxnSpPr/>
          <p:nvPr/>
        </p:nvCxnSpPr>
        <p:spPr>
          <a:xfrm>
            <a:off x="4427984" y="3212976"/>
            <a:ext cx="4608512" cy="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グループ化 63"/>
          <p:cNvGrpSpPr/>
          <p:nvPr/>
        </p:nvGrpSpPr>
        <p:grpSpPr>
          <a:xfrm>
            <a:off x="4716016" y="980728"/>
            <a:ext cx="1049431" cy="1603336"/>
            <a:chOff x="4551528" y="1132111"/>
            <a:chExt cx="1049431" cy="1603336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528" y="1132111"/>
              <a:ext cx="1049431" cy="1603336"/>
            </a:xfrm>
            <a:prstGeom prst="rect">
              <a:avLst/>
            </a:prstGeom>
          </p:spPr>
        </p:pic>
        <p:sp>
          <p:nvSpPr>
            <p:cNvPr id="58" name="テキスト ボックス 57"/>
            <p:cNvSpPr txBox="1"/>
            <p:nvPr/>
          </p:nvSpPr>
          <p:spPr>
            <a:xfrm>
              <a:off x="4579954" y="2019575"/>
              <a:ext cx="992579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 smtClean="0"/>
                <a:t>Publ.103</a:t>
              </a:r>
            </a:p>
            <a:p>
              <a:pPr algn="ctr"/>
              <a:r>
                <a:rPr lang="en-US" altLang="ja-JP" sz="1600" dirty="0" smtClean="0"/>
                <a:t>2007</a:t>
              </a:r>
              <a:endParaRPr kumimoji="1" lang="ja-JP" altLang="en-US" sz="1600" dirty="0"/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6166579" y="980728"/>
            <a:ext cx="1095304" cy="1597318"/>
            <a:chOff x="6171933" y="1132111"/>
            <a:chExt cx="1095304" cy="1597318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1933" y="1132111"/>
              <a:ext cx="1095304" cy="1597318"/>
            </a:xfrm>
            <a:prstGeom prst="rect">
              <a:avLst/>
            </a:prstGeom>
          </p:spPr>
        </p:pic>
        <p:sp>
          <p:nvSpPr>
            <p:cNvPr id="59" name="テキスト ボックス 58"/>
            <p:cNvSpPr txBox="1"/>
            <p:nvPr/>
          </p:nvSpPr>
          <p:spPr>
            <a:xfrm>
              <a:off x="6230925" y="2019575"/>
              <a:ext cx="97732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 smtClean="0"/>
                <a:t>Publ.110</a:t>
              </a:r>
            </a:p>
            <a:p>
              <a:pPr algn="ctr"/>
              <a:r>
                <a:rPr lang="en-US" altLang="ja-JP" sz="1600" dirty="0" smtClean="0"/>
                <a:t>2009</a:t>
              </a:r>
              <a:endParaRPr kumimoji="1" lang="ja-JP" altLang="en-US" sz="1600" dirty="0"/>
            </a:p>
          </p:txBody>
        </p:sp>
      </p:grpSp>
      <p:grpSp>
        <p:nvGrpSpPr>
          <p:cNvPr id="70" name="グループ化 69"/>
          <p:cNvGrpSpPr/>
          <p:nvPr/>
        </p:nvGrpSpPr>
        <p:grpSpPr>
          <a:xfrm>
            <a:off x="7956376" y="5157192"/>
            <a:ext cx="1104897" cy="1618545"/>
            <a:chOff x="8739719" y="5373216"/>
            <a:chExt cx="1104897" cy="1618545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9719" y="5373216"/>
              <a:ext cx="1104897" cy="1618545"/>
            </a:xfrm>
            <a:prstGeom prst="rect">
              <a:avLst/>
            </a:prstGeom>
          </p:spPr>
        </p:pic>
        <p:sp>
          <p:nvSpPr>
            <p:cNvPr id="60" name="テキスト ボックス 59"/>
            <p:cNvSpPr txBox="1"/>
            <p:nvPr/>
          </p:nvSpPr>
          <p:spPr>
            <a:xfrm>
              <a:off x="8795877" y="6300609"/>
              <a:ext cx="99258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 smtClean="0"/>
                <a:t>Publ.107</a:t>
              </a:r>
            </a:p>
            <a:p>
              <a:pPr algn="ctr"/>
              <a:r>
                <a:rPr lang="en-US" altLang="ja-JP" sz="1600" dirty="0" smtClean="0"/>
                <a:t>2008</a:t>
              </a:r>
              <a:endParaRPr kumimoji="1" lang="ja-JP" altLang="en-US" sz="1600" dirty="0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4719688" y="2746926"/>
            <a:ext cx="1042087" cy="369332"/>
            <a:chOff x="4682041" y="2613327"/>
            <a:chExt cx="1042087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テキスト ボックス 66"/>
                <p:cNvSpPr txBox="1"/>
                <p:nvPr/>
              </p:nvSpPr>
              <p:spPr>
                <a:xfrm>
                  <a:off x="4682041" y="2613327"/>
                  <a:ext cx="5861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/>
                          </a:rPr>
                          <m:t>,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67" name="テキスト ボックス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2041" y="2613327"/>
                  <a:ext cx="586122" cy="369332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テキスト ボックス 67"/>
                <p:cNvSpPr txBox="1"/>
                <p:nvPr/>
              </p:nvSpPr>
              <p:spPr>
                <a:xfrm>
                  <a:off x="5186097" y="2613327"/>
                  <a:ext cx="5380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68" name="テキスト ボックス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6097" y="2613327"/>
                  <a:ext cx="538031" cy="369332"/>
                </a:xfrm>
                <a:prstGeom prst="rect">
                  <a:avLst/>
                </a:prstGeom>
                <a:blipFill rotWithShape="1">
                  <a:blip r:embed="rId12" cstate="print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9" name="テキスト ボックス 68"/>
          <p:cNvSpPr txBox="1"/>
          <p:nvPr/>
        </p:nvSpPr>
        <p:spPr>
          <a:xfrm>
            <a:off x="6120158" y="2639205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/>
              <a:t>Reference </a:t>
            </a:r>
            <a:endParaRPr kumimoji="1" lang="en-US" altLang="ja-JP" sz="1600" dirty="0" smtClean="0"/>
          </a:p>
          <a:p>
            <a:pPr algn="ctr"/>
            <a:r>
              <a:rPr kumimoji="1" lang="en-US" altLang="ja-JP" sz="1600" dirty="0" smtClean="0"/>
              <a:t>phantom</a:t>
            </a:r>
            <a:endParaRPr kumimoji="1" lang="ja-JP" altLang="en-US" sz="1600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804248" y="6125208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Decay data</a:t>
            </a:r>
            <a:endParaRPr kumimoji="1" lang="ja-JP" altLang="en-US" sz="1600" dirty="0"/>
          </a:p>
        </p:txBody>
      </p:sp>
      <p:sp>
        <p:nvSpPr>
          <p:cNvPr id="6" name="左矢印 5"/>
          <p:cNvSpPr/>
          <p:nvPr/>
        </p:nvSpPr>
        <p:spPr>
          <a:xfrm>
            <a:off x="2663852" y="5567863"/>
            <a:ext cx="212110" cy="613858"/>
          </a:xfrm>
          <a:prstGeom prst="leftArrow">
            <a:avLst/>
          </a:prstGeom>
          <a:solidFill>
            <a:srgbClr val="0066FF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左矢印 65"/>
          <p:cNvSpPr/>
          <p:nvPr/>
        </p:nvSpPr>
        <p:spPr>
          <a:xfrm rot="-5400000">
            <a:off x="5134676" y="2323650"/>
            <a:ext cx="212110" cy="613858"/>
          </a:xfrm>
          <a:prstGeom prst="leftArrow">
            <a:avLst/>
          </a:prstGeom>
          <a:solidFill>
            <a:srgbClr val="0066FF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左矢印 71"/>
          <p:cNvSpPr/>
          <p:nvPr/>
        </p:nvSpPr>
        <p:spPr>
          <a:xfrm rot="-5400000">
            <a:off x="6608176" y="2323650"/>
            <a:ext cx="212110" cy="613858"/>
          </a:xfrm>
          <a:prstGeom prst="leftArrow">
            <a:avLst/>
          </a:prstGeom>
          <a:solidFill>
            <a:srgbClr val="0066FF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468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/>
          <p:cNvCxnSpPr/>
          <p:nvPr/>
        </p:nvCxnSpPr>
        <p:spPr>
          <a:xfrm>
            <a:off x="107504" y="6453336"/>
            <a:ext cx="892899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8" descr="logo_JAE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2238"/>
            <a:ext cx="5492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4"/>
          <a:stretch/>
        </p:blipFill>
        <p:spPr>
          <a:xfrm>
            <a:off x="107692" y="2075919"/>
            <a:ext cx="4392300" cy="303555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30202"/>
            <a:ext cx="4388757" cy="3126990"/>
          </a:xfrm>
          <a:prstGeom prst="rect">
            <a:avLst/>
          </a:prstGeom>
        </p:spPr>
      </p:pic>
      <p:grpSp>
        <p:nvGrpSpPr>
          <p:cNvPr id="15" name="グループ化 14"/>
          <p:cNvGrpSpPr/>
          <p:nvPr/>
        </p:nvGrpSpPr>
        <p:grpSpPr>
          <a:xfrm>
            <a:off x="468271" y="1022248"/>
            <a:ext cx="3790441" cy="646331"/>
            <a:chOff x="468271" y="1022248"/>
            <a:chExt cx="3790441" cy="646331"/>
          </a:xfrm>
        </p:grpSpPr>
        <p:sp>
          <p:nvSpPr>
            <p:cNvPr id="26" name="円/楕円 25"/>
            <p:cNvSpPr/>
            <p:nvPr/>
          </p:nvSpPr>
          <p:spPr>
            <a:xfrm>
              <a:off x="468271" y="1175447"/>
              <a:ext cx="72008" cy="7200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611560" y="1022248"/>
              <a:ext cx="36471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Organ absorbed doses </a:t>
              </a:r>
            </a:p>
            <a:p>
              <a:r>
                <a:rPr kumimoji="1" lang="en-US" altLang="ja-JP" dirty="0" smtClean="0"/>
                <a:t>from the contaminated soil source</a:t>
              </a:r>
              <a:endParaRPr kumimoji="1" lang="ja-JP" altLang="en-US" dirty="0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148064" y="1022248"/>
            <a:ext cx="3673284" cy="646331"/>
            <a:chOff x="5256076" y="1022248"/>
            <a:chExt cx="3673284" cy="646331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5436096" y="1022248"/>
              <a:ext cx="34932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DCC for monoenergetic photons</a:t>
              </a:r>
            </a:p>
            <a:p>
              <a:r>
                <a:rPr lang="en-US" altLang="ja-JP" dirty="0" smtClean="0"/>
                <a:t>from the contaminated soil</a:t>
              </a:r>
              <a:endParaRPr kumimoji="1" lang="ja-JP" altLang="en-US" dirty="0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5256076" y="1175447"/>
              <a:ext cx="72008" cy="7200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1816118" y="4005064"/>
            <a:ext cx="5511765" cy="1107996"/>
          </a:xfrm>
          <a:prstGeom prst="rect">
            <a:avLst/>
          </a:prstGeom>
          <a:noFill/>
          <a:scene3d>
            <a:camera prst="orthographicFront">
              <a:rot lat="0" lon="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6600" dirty="0" smtClean="0">
                <a:solidFill>
                  <a:schemeClr val="bg1">
                    <a:lumMod val="50000"/>
                    <a:alpha val="60000"/>
                  </a:schemeClr>
                </a:solidFill>
                <a:latin typeface="Arial Black" pitchFamily="34" charset="0"/>
              </a:rPr>
              <a:t>Preliminary</a:t>
            </a:r>
            <a:endParaRPr kumimoji="1" lang="ja-JP" altLang="en-US" sz="6600" dirty="0">
              <a:solidFill>
                <a:schemeClr val="bg1">
                  <a:lumMod val="50000"/>
                  <a:alpha val="6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792915" y="6453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00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/>
          <p:cNvCxnSpPr/>
          <p:nvPr/>
        </p:nvCxnSpPr>
        <p:spPr>
          <a:xfrm>
            <a:off x="107504" y="6453336"/>
            <a:ext cx="892899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8" descr="logo_JAE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2238"/>
            <a:ext cx="5492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07504" y="76562"/>
            <a:ext cx="8355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Development of a </a:t>
            </a:r>
            <a:r>
              <a:rPr kumimoji="1" lang="en-US" altLang="ja-JP" sz="2000" u="sng" dirty="0" smtClean="0">
                <a:solidFill>
                  <a:srgbClr val="00B050"/>
                </a:solidFill>
              </a:rPr>
              <a:t>C</a:t>
            </a:r>
            <a:r>
              <a:rPr kumimoji="1" lang="en-US" altLang="ja-JP" sz="2000" dirty="0" smtClean="0">
                <a:solidFill>
                  <a:srgbClr val="00B050"/>
                </a:solidFill>
              </a:rPr>
              <a:t>alculation system for </a:t>
            </a:r>
            <a:r>
              <a:rPr kumimoji="1" lang="en-US" altLang="ja-JP" sz="2000" u="sng" dirty="0" smtClean="0">
                <a:solidFill>
                  <a:srgbClr val="00B050"/>
                </a:solidFill>
              </a:rPr>
              <a:t>D</a:t>
            </a:r>
            <a:r>
              <a:rPr kumimoji="1" lang="en-US" altLang="ja-JP" sz="2000" dirty="0" smtClean="0">
                <a:solidFill>
                  <a:srgbClr val="00B050"/>
                </a:solidFill>
              </a:rPr>
              <a:t>econtamination </a:t>
            </a:r>
            <a:r>
              <a:rPr kumimoji="1" lang="en-US" altLang="ja-JP" sz="2000" u="sng" dirty="0" smtClean="0">
                <a:solidFill>
                  <a:srgbClr val="00B050"/>
                </a:solidFill>
              </a:rPr>
              <a:t>E</a:t>
            </a:r>
            <a:r>
              <a:rPr kumimoji="1" lang="en-US" altLang="ja-JP" sz="2000" dirty="0" smtClean="0">
                <a:solidFill>
                  <a:srgbClr val="00B050"/>
                </a:solidFill>
              </a:rPr>
              <a:t>ffect (CDE).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52" y="502231"/>
            <a:ext cx="7221897" cy="5853538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913533" y="6427935"/>
            <a:ext cx="3004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http://nsed.jaea.go.jp/josen/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792915" y="6453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71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/>
          <p:cNvCxnSpPr/>
          <p:nvPr/>
        </p:nvCxnSpPr>
        <p:spPr>
          <a:xfrm>
            <a:off x="107504" y="6453336"/>
            <a:ext cx="892899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8" descr="logo_JAE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2238"/>
            <a:ext cx="5492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58" y="116632"/>
            <a:ext cx="3951554" cy="230425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61" y="3140968"/>
            <a:ext cx="3743710" cy="2957494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6165361" y="6084004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Response matrix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13533" y="6427935"/>
            <a:ext cx="3004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http://nsed.jaea.go.jp/josen/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92080" y="2278613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Simulation geometry </a:t>
            </a:r>
          </a:p>
          <a:p>
            <a:r>
              <a:rPr kumimoji="1" lang="en-US" altLang="ja-JP" dirty="0" smtClean="0"/>
              <a:t>of semi-infinite soil and atmosphere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32040" y="430542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66FF"/>
                </a:solidFill>
              </a:rPr>
              <a:t>Scoring </a:t>
            </a:r>
          </a:p>
          <a:p>
            <a:r>
              <a:rPr kumimoji="1" lang="en-US" altLang="ja-JP" dirty="0" smtClean="0">
                <a:solidFill>
                  <a:srgbClr val="0066FF"/>
                </a:solidFill>
              </a:rPr>
              <a:t>mesh</a:t>
            </a:r>
            <a:endParaRPr kumimoji="1" lang="ja-JP" altLang="en-US" dirty="0">
              <a:solidFill>
                <a:srgbClr val="0066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28234" y="170314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Soil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28234" y="4462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Atmosphere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47226" y="1556792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Source 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(</a:t>
            </a:r>
            <a:r>
              <a:rPr kumimoji="1" lang="en-US" altLang="ja-JP" sz="1600" baseline="30000" dirty="0" smtClean="0">
                <a:solidFill>
                  <a:srgbClr val="FF0000"/>
                </a:solidFill>
              </a:rPr>
              <a:t>137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Cs, </a:t>
            </a:r>
            <a:r>
              <a:rPr kumimoji="1" lang="en-US" altLang="ja-JP" sz="1600" baseline="30000" dirty="0" smtClean="0">
                <a:solidFill>
                  <a:srgbClr val="FF0000"/>
                </a:solidFill>
              </a:rPr>
              <a:t>134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Cs)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H="1" flipV="1">
            <a:off x="6949577" y="1455906"/>
            <a:ext cx="113825" cy="14635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グループ化 30"/>
          <p:cNvGrpSpPr/>
          <p:nvPr/>
        </p:nvGrpSpPr>
        <p:grpSpPr>
          <a:xfrm>
            <a:off x="7127004" y="1304136"/>
            <a:ext cx="72008" cy="286985"/>
            <a:chOff x="1907704" y="1613261"/>
            <a:chExt cx="72008" cy="286985"/>
          </a:xfrm>
        </p:grpSpPr>
        <p:cxnSp>
          <p:nvCxnSpPr>
            <p:cNvPr id="19" name="直線矢印コネクタ 18"/>
            <p:cNvCxnSpPr/>
            <p:nvPr/>
          </p:nvCxnSpPr>
          <p:spPr>
            <a:xfrm flipV="1">
              <a:off x="1907704" y="1746938"/>
              <a:ext cx="0" cy="153308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 flipV="1">
              <a:off x="1907704" y="1613261"/>
              <a:ext cx="72008" cy="139371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グループ化 29"/>
          <p:cNvGrpSpPr/>
          <p:nvPr/>
        </p:nvGrpSpPr>
        <p:grpSpPr>
          <a:xfrm>
            <a:off x="7118573" y="1459776"/>
            <a:ext cx="416737" cy="142275"/>
            <a:chOff x="2627784" y="1848017"/>
            <a:chExt cx="416737" cy="142275"/>
          </a:xfrm>
        </p:grpSpPr>
        <p:cxnSp>
          <p:nvCxnSpPr>
            <p:cNvPr id="26" name="直線コネクタ 25"/>
            <p:cNvCxnSpPr/>
            <p:nvPr/>
          </p:nvCxnSpPr>
          <p:spPr>
            <a:xfrm flipV="1">
              <a:off x="2627784" y="1849470"/>
              <a:ext cx="144016" cy="139370"/>
            </a:xfrm>
            <a:prstGeom prst="line">
              <a:avLst/>
            </a:prstGeom>
            <a:ln w="158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グループ化 28"/>
            <p:cNvGrpSpPr/>
            <p:nvPr/>
          </p:nvGrpSpPr>
          <p:grpSpPr>
            <a:xfrm>
              <a:off x="2771800" y="1848017"/>
              <a:ext cx="272721" cy="142275"/>
              <a:chOff x="2771800" y="1848017"/>
              <a:chExt cx="272721" cy="142275"/>
            </a:xfrm>
          </p:grpSpPr>
          <p:cxnSp>
            <p:nvCxnSpPr>
              <p:cNvPr id="24" name="直線矢印コネクタ 23"/>
              <p:cNvCxnSpPr/>
              <p:nvPr/>
            </p:nvCxnSpPr>
            <p:spPr>
              <a:xfrm flipV="1">
                <a:off x="2898222" y="1848017"/>
                <a:ext cx="146299" cy="142275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>
                <a:off x="2771800" y="1849470"/>
                <a:ext cx="141733" cy="139370"/>
              </a:xfrm>
              <a:prstGeom prst="line">
                <a:avLst/>
              </a:prstGeom>
              <a:ln w="15875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左中かっこ 31"/>
          <p:cNvSpPr/>
          <p:nvPr/>
        </p:nvSpPr>
        <p:spPr>
          <a:xfrm rot="-7740000">
            <a:off x="7997155" y="417588"/>
            <a:ext cx="288000" cy="1332000"/>
          </a:xfrm>
          <a:prstGeom prst="leftBrace">
            <a:avLst/>
          </a:prstGeom>
          <a:ln w="15875">
            <a:solidFill>
              <a:srgbClr val="0066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896972" y="119675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66FF"/>
                </a:solidFill>
              </a:rPr>
              <a:t>1005m</a:t>
            </a:r>
            <a:endParaRPr kumimoji="1" lang="ja-JP" altLang="en-US" dirty="0">
              <a:solidFill>
                <a:srgbClr val="0066FF"/>
              </a:solidFill>
            </a:endParaRPr>
          </a:p>
        </p:txBody>
      </p:sp>
      <p:sp>
        <p:nvSpPr>
          <p:cNvPr id="34" name="左中かっこ 33"/>
          <p:cNvSpPr/>
          <p:nvPr/>
        </p:nvSpPr>
        <p:spPr>
          <a:xfrm rot="5580000">
            <a:off x="7601055" y="-457832"/>
            <a:ext cx="288000" cy="1656000"/>
          </a:xfrm>
          <a:prstGeom prst="leftBrace">
            <a:avLst/>
          </a:prstGeom>
          <a:ln w="15875">
            <a:solidFill>
              <a:srgbClr val="0066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642453" y="-2738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66FF"/>
                </a:solidFill>
              </a:rPr>
              <a:t>1005m</a:t>
            </a:r>
            <a:endParaRPr kumimoji="1" lang="ja-JP" altLang="en-US" dirty="0">
              <a:solidFill>
                <a:srgbClr val="0066FF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0" y="0"/>
            <a:ext cx="264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  <a:latin typeface="+mj-lt"/>
              </a:rPr>
              <a:t>Calculation method</a:t>
            </a:r>
            <a:endParaRPr kumimoji="1" lang="ja-JP" altLang="en-US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38" name="直線コネクタ 37"/>
          <p:cNvCxnSpPr/>
          <p:nvPr/>
        </p:nvCxnSpPr>
        <p:spPr>
          <a:xfrm>
            <a:off x="107504" y="332656"/>
            <a:ext cx="244827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グループ化 41"/>
          <p:cNvGrpSpPr/>
          <p:nvPr/>
        </p:nvGrpSpPr>
        <p:grpSpPr>
          <a:xfrm>
            <a:off x="179512" y="572487"/>
            <a:ext cx="4368987" cy="1200329"/>
            <a:chOff x="98878" y="572487"/>
            <a:chExt cx="4368987" cy="1200329"/>
          </a:xfrm>
        </p:grpSpPr>
        <p:sp>
          <p:nvSpPr>
            <p:cNvPr id="36" name="テキスト ボックス 35"/>
            <p:cNvSpPr txBox="1"/>
            <p:nvPr/>
          </p:nvSpPr>
          <p:spPr>
            <a:xfrm>
              <a:off x="179512" y="572487"/>
              <a:ext cx="428835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Use of 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PHITS</a:t>
              </a:r>
              <a:r>
                <a:rPr kumimoji="1" lang="en-US" altLang="ja-JP" dirty="0" smtClean="0"/>
                <a:t> and 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Nuclear Data Library </a:t>
              </a:r>
            </a:p>
            <a:p>
              <a:r>
                <a:rPr kumimoji="1" lang="en-US" altLang="ja-JP" dirty="0" smtClean="0"/>
                <a:t>for dose contribution </a:t>
              </a:r>
              <a:r>
                <a:rPr lang="en-US" altLang="ja-JP" dirty="0" smtClean="0"/>
                <a:t>simulation from </a:t>
              </a:r>
            </a:p>
            <a:p>
              <a:r>
                <a:rPr lang="en-US" altLang="ja-JP" dirty="0" smtClean="0"/>
                <a:t>contaminated soil </a:t>
              </a:r>
              <a:r>
                <a:rPr kumimoji="1" lang="en-US" altLang="ja-JP" dirty="0" smtClean="0"/>
                <a:t>Including sky-shine </a:t>
              </a:r>
            </a:p>
            <a:p>
              <a:r>
                <a:rPr kumimoji="1" lang="en-US" altLang="ja-JP" dirty="0" smtClean="0"/>
                <a:t>and ground-shine </a:t>
              </a:r>
              <a:r>
                <a:rPr lang="en-US" altLang="ja-JP" dirty="0" smtClean="0"/>
                <a:t>effects.</a:t>
              </a:r>
              <a:endParaRPr kumimoji="1" lang="ja-JP" altLang="en-US" dirty="0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98878" y="718574"/>
              <a:ext cx="72008" cy="7920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179512" y="2132856"/>
            <a:ext cx="3997091" cy="646331"/>
            <a:chOff x="98878" y="2278613"/>
            <a:chExt cx="3997091" cy="646331"/>
          </a:xfrm>
        </p:grpSpPr>
        <p:sp>
          <p:nvSpPr>
            <p:cNvPr id="40" name="テキスト ボックス 39"/>
            <p:cNvSpPr txBox="1"/>
            <p:nvPr/>
          </p:nvSpPr>
          <p:spPr>
            <a:xfrm>
              <a:off x="179512" y="2278613"/>
              <a:ext cx="39164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Construction of </a:t>
              </a:r>
              <a:r>
                <a:rPr kumimoji="1" lang="en-US" altLang="ja-JP" dirty="0" smtClean="0">
                  <a:solidFill>
                    <a:srgbClr val="00CC00"/>
                  </a:solidFill>
                </a:rPr>
                <a:t>Response Matrix</a:t>
              </a:r>
              <a:r>
                <a:rPr kumimoji="1" lang="en-US" altLang="ja-JP" dirty="0" smtClean="0"/>
                <a:t> on </a:t>
              </a:r>
            </a:p>
            <a:p>
              <a:r>
                <a:rPr lang="en-US" altLang="ja-JP" dirty="0" smtClean="0"/>
                <a:t>the basis of the PHITS calculation.</a:t>
              </a:r>
              <a:endParaRPr kumimoji="1" lang="ja-JP" altLang="en-US" dirty="0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98878" y="2425692"/>
              <a:ext cx="72008" cy="7920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4" name="テキスト ボックス 43"/>
          <p:cNvSpPr txBox="1"/>
          <p:nvPr/>
        </p:nvSpPr>
        <p:spPr>
          <a:xfrm>
            <a:off x="414864" y="2886035"/>
            <a:ext cx="416652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CC00"/>
                </a:solidFill>
              </a:rPr>
              <a:t>Response matrix</a:t>
            </a:r>
            <a:r>
              <a:rPr kumimoji="1" lang="en-US" altLang="ja-JP" sz="1600" dirty="0" smtClean="0"/>
              <a:t>:</a:t>
            </a:r>
          </a:p>
          <a:p>
            <a:r>
              <a:rPr lang="en-US" altLang="ja-JP" sz="1600" dirty="0" smtClean="0"/>
              <a:t>Dose contribution per unit activity from </a:t>
            </a:r>
            <a:r>
              <a:rPr kumimoji="1" lang="en-US" altLang="ja-JP" sz="1600" dirty="0" smtClean="0"/>
              <a:t>the </a:t>
            </a:r>
          </a:p>
          <a:p>
            <a:r>
              <a:rPr kumimoji="1" lang="en-US" altLang="ja-JP" sz="1600" dirty="0" smtClean="0"/>
              <a:t>central source region to the peripheral area.</a:t>
            </a:r>
            <a:endParaRPr kumimoji="1" lang="ja-JP" altLang="en-US" sz="1600" dirty="0"/>
          </a:p>
        </p:txBody>
      </p:sp>
      <p:grpSp>
        <p:nvGrpSpPr>
          <p:cNvPr id="48" name="グループ化 47"/>
          <p:cNvGrpSpPr/>
          <p:nvPr/>
        </p:nvGrpSpPr>
        <p:grpSpPr>
          <a:xfrm>
            <a:off x="179512" y="4161854"/>
            <a:ext cx="4612644" cy="923330"/>
            <a:chOff x="98878" y="4006709"/>
            <a:chExt cx="4612644" cy="923330"/>
          </a:xfrm>
        </p:grpSpPr>
        <p:sp>
          <p:nvSpPr>
            <p:cNvPr id="46" name="テキスト ボックス 45"/>
            <p:cNvSpPr txBox="1"/>
            <p:nvPr/>
          </p:nvSpPr>
          <p:spPr>
            <a:xfrm>
              <a:off x="179512" y="4006709"/>
              <a:ext cx="45320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Estimation of the dose rate distribution</a:t>
              </a:r>
            </a:p>
            <a:p>
              <a:r>
                <a:rPr lang="en-US" altLang="ja-JP" dirty="0" smtClean="0"/>
                <a:t>from the activity map on the contaminated </a:t>
              </a:r>
            </a:p>
            <a:p>
              <a:r>
                <a:rPr kumimoji="1" lang="en-US" altLang="ja-JP" dirty="0" smtClean="0"/>
                <a:t>environment by using the response matrix.</a:t>
              </a:r>
              <a:endParaRPr kumimoji="1" lang="ja-JP" altLang="en-US" dirty="0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98878" y="4153788"/>
              <a:ext cx="72008" cy="7920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179512" y="5445224"/>
            <a:ext cx="4505884" cy="646331"/>
            <a:chOff x="98878" y="5373216"/>
            <a:chExt cx="4505884" cy="646331"/>
          </a:xfrm>
        </p:grpSpPr>
        <p:sp>
          <p:nvSpPr>
            <p:cNvPr id="50" name="テキスト ボックス 49"/>
            <p:cNvSpPr txBox="1"/>
            <p:nvPr/>
          </p:nvSpPr>
          <p:spPr>
            <a:xfrm>
              <a:off x="179512" y="5373216"/>
              <a:ext cx="44252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The forest and steep slope effect to dose </a:t>
              </a:r>
            </a:p>
            <a:p>
              <a:r>
                <a:rPr lang="en-US" altLang="ja-JP" dirty="0" smtClean="0"/>
                <a:t>rate is taken into account.</a:t>
              </a:r>
              <a:endParaRPr kumimoji="1" lang="ja-JP" altLang="en-US" dirty="0"/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98878" y="5520295"/>
              <a:ext cx="72008" cy="7920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5" name="テキスト ボックス 44"/>
          <p:cNvSpPr txBox="1"/>
          <p:nvPr/>
        </p:nvSpPr>
        <p:spPr>
          <a:xfrm>
            <a:off x="8792915" y="6453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71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/>
          <p:cNvCxnSpPr/>
          <p:nvPr/>
        </p:nvCxnSpPr>
        <p:spPr>
          <a:xfrm>
            <a:off x="107504" y="6453336"/>
            <a:ext cx="892899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8" descr="logo_JAE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2238"/>
            <a:ext cx="5492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7626"/>
            <a:ext cx="4156282" cy="358141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633710" y="386104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PHITS (3D)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01687" y="386104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CDE (2D)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13533" y="6427935"/>
            <a:ext cx="3004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http://nsed.jaea.go.jp/josen/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281202" y="225749"/>
            <a:ext cx="4082316" cy="3545168"/>
            <a:chOff x="281202" y="207626"/>
            <a:chExt cx="4082316" cy="3545168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49776" y="-60948"/>
              <a:ext cx="3545168" cy="4082316"/>
            </a:xfrm>
            <a:prstGeom prst="rect">
              <a:avLst/>
            </a:prstGeom>
          </p:spPr>
        </p:pic>
        <p:sp>
          <p:nvSpPr>
            <p:cNvPr id="7" name="円/楕円 6"/>
            <p:cNvSpPr/>
            <p:nvPr/>
          </p:nvSpPr>
          <p:spPr>
            <a:xfrm flipH="1">
              <a:off x="3045514" y="2060848"/>
              <a:ext cx="89400" cy="89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 flipH="1">
              <a:off x="2483768" y="2043456"/>
              <a:ext cx="89400" cy="89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 flipH="1">
              <a:off x="3059832" y="2374618"/>
              <a:ext cx="89400" cy="89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 flipH="1">
              <a:off x="1783800" y="2302742"/>
              <a:ext cx="89400" cy="89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 flipH="1">
              <a:off x="1602280" y="1844824"/>
              <a:ext cx="89400" cy="89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 flipH="1">
              <a:off x="2596140" y="1251368"/>
              <a:ext cx="89400" cy="89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2843375" y="1828716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A1</a:t>
              </a:r>
              <a:endParaRPr kumimoji="1" lang="ja-JP" altLang="en-US" sz="1400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382882" y="1801694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A2</a:t>
              </a:r>
              <a:endParaRPr kumimoji="1" lang="ja-JP" altLang="en-US" sz="1400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077084" y="2247994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B1</a:t>
              </a:r>
              <a:endParaRPr kumimoji="1" lang="ja-JP" altLang="en-US" sz="14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1801192" y="2178986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B2</a:t>
              </a:r>
              <a:endParaRPr kumimoji="1" lang="ja-JP" altLang="en-US" sz="14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647950" y="1752564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C</a:t>
              </a:r>
              <a:endParaRPr kumimoji="1" lang="ja-JP" altLang="en-US" sz="1400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618558" y="1136370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D</a:t>
              </a:r>
              <a:endParaRPr kumimoji="1" lang="ja-JP" altLang="en-US" sz="1400" dirty="0"/>
            </a:p>
          </p:txBody>
        </p:sp>
      </p:grpSp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411245"/>
              </p:ext>
            </p:extLst>
          </p:nvPr>
        </p:nvGraphicFramePr>
        <p:xfrm>
          <a:off x="1130895" y="4908768"/>
          <a:ext cx="6882211" cy="1112520"/>
        </p:xfrm>
        <a:graphic>
          <a:graphicData uri="http://schemas.openxmlformats.org/drawingml/2006/table">
            <a:tbl>
              <a:tblPr firstRow="1" firstCol="1" bandCol="1">
                <a:tableStyleId>{7DF18680-E054-41AD-8BC1-D1AEF772440D}</a:tableStyleId>
              </a:tblPr>
              <a:tblGrid>
                <a:gridCol w="983173"/>
                <a:gridCol w="983173"/>
                <a:gridCol w="983173"/>
                <a:gridCol w="983173"/>
                <a:gridCol w="983173"/>
                <a:gridCol w="983173"/>
                <a:gridCol w="98317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CDE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PHITS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1.7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6695116" y="4539436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Unit: </a:t>
            </a:r>
            <a:r>
              <a:rPr kumimoji="1" lang="en-US" altLang="ja-JP" dirty="0" err="1" smtClean="0">
                <a:latin typeface="Symbol" pitchFamily="18" charset="2"/>
              </a:rPr>
              <a:t>m</a:t>
            </a:r>
            <a:r>
              <a:rPr kumimoji="1" lang="en-US" altLang="ja-JP" dirty="0" err="1" smtClean="0"/>
              <a:t>Sv</a:t>
            </a:r>
            <a:r>
              <a:rPr kumimoji="1" lang="en-US" altLang="ja-JP" dirty="0" smtClean="0"/>
              <a:t>/h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792915" y="6453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828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コネクタ 9"/>
          <p:cNvCxnSpPr/>
          <p:nvPr/>
        </p:nvCxnSpPr>
        <p:spPr>
          <a:xfrm>
            <a:off x="107504" y="620688"/>
            <a:ext cx="892899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07504" y="6453336"/>
            <a:ext cx="892899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8" descr="logo_JAE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2238"/>
            <a:ext cx="5492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190276" y="159023"/>
            <a:ext cx="2763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  <a:latin typeface="+mj-lt"/>
              </a:rPr>
              <a:t>Short summary</a:t>
            </a:r>
            <a:endParaRPr kumimoji="1" lang="ja-JP" altLang="en-US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1328" y="1301859"/>
            <a:ext cx="8661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Thanks to the great works of nuclear data communities, </a:t>
            </a:r>
          </a:p>
          <a:p>
            <a:r>
              <a:rPr lang="en-US" altLang="ja-JP" sz="2400" dirty="0" smtClean="0"/>
              <a:t>results of dosimetry calculation are maintaining high </a:t>
            </a:r>
            <a:r>
              <a:rPr kumimoji="1" lang="en-US" altLang="ja-JP" sz="2400" dirty="0" smtClean="0"/>
              <a:t>precision.</a:t>
            </a:r>
            <a:endParaRPr kumimoji="1" lang="ja-JP" altLang="en-US" sz="2400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107504" y="2780928"/>
            <a:ext cx="8928992" cy="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4"/>
          <p:cNvGrpSpPr/>
          <p:nvPr/>
        </p:nvGrpSpPr>
        <p:grpSpPr>
          <a:xfrm>
            <a:off x="64997" y="3356992"/>
            <a:ext cx="9014006" cy="2520280"/>
            <a:chOff x="64997" y="3356992"/>
            <a:chExt cx="9014006" cy="2520280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64997" y="3356992"/>
              <a:ext cx="901400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The photo-atomic data library </a:t>
              </a:r>
              <a:r>
                <a:rPr kumimoji="1" lang="en-US" altLang="ja-JP" sz="2400" u="sng" dirty="0" smtClean="0">
                  <a:solidFill>
                    <a:srgbClr val="FF0000"/>
                  </a:solidFill>
                </a:rPr>
                <a:t>mcplib04</a:t>
              </a:r>
              <a:r>
                <a:rPr kumimoji="1" lang="en-US" altLang="ja-JP" sz="2400" dirty="0" smtClean="0"/>
                <a:t> (official released in 2002 </a:t>
              </a:r>
            </a:p>
            <a:p>
              <a:r>
                <a:rPr kumimoji="1" lang="en-US" altLang="ja-JP" sz="2400" dirty="0" smtClean="0"/>
                <a:t>based on ENDF/B-VI) will be upgraded to </a:t>
              </a:r>
              <a:r>
                <a:rPr kumimoji="1" lang="en-US" altLang="ja-JP" sz="2400" u="sng" dirty="0" smtClean="0">
                  <a:solidFill>
                    <a:srgbClr val="FF0000"/>
                  </a:solidFill>
                </a:rPr>
                <a:t>mcplib05</a:t>
              </a:r>
              <a:r>
                <a:rPr kumimoji="1" lang="en-US" altLang="ja-JP" sz="2400" dirty="0" smtClean="0"/>
                <a:t> in the next </a:t>
              </a:r>
            </a:p>
            <a:p>
              <a:r>
                <a:rPr lang="en-US" altLang="ja-JP" sz="2400" dirty="0" smtClean="0"/>
                <a:t>MCNP6 to take the complete form-factor data available in ENDF/</a:t>
              </a:r>
            </a:p>
            <a:p>
              <a:r>
                <a:rPr kumimoji="1" lang="en-US" altLang="ja-JP" sz="2400" dirty="0" smtClean="0"/>
                <a:t>B-VII into account.</a:t>
              </a:r>
              <a:endParaRPr kumimoji="1" lang="ja-JP" altLang="en-US" sz="24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294774" y="5292497"/>
              <a:ext cx="45544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>
                  <a:solidFill>
                    <a:srgbClr val="FF9900"/>
                  </a:solidFill>
                  <a:latin typeface="Comic Sans MS" pitchFamily="66" charset="0"/>
                </a:rPr>
                <a:t>What does JENDL do?</a:t>
              </a:r>
              <a:endParaRPr kumimoji="1" lang="ja-JP" altLang="en-US" sz="3200" dirty="0">
                <a:solidFill>
                  <a:srgbClr val="FF9900"/>
                </a:solidFill>
                <a:latin typeface="Comic Sans MS" pitchFamily="66" charset="0"/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8792915" y="6453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17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コネクタ 9"/>
          <p:cNvCxnSpPr/>
          <p:nvPr/>
        </p:nvCxnSpPr>
        <p:spPr>
          <a:xfrm>
            <a:off x="107504" y="620688"/>
            <a:ext cx="892899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07504" y="6453336"/>
            <a:ext cx="892899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8" descr="logo_JAE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2238"/>
            <a:ext cx="5492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0" y="0"/>
            <a:ext cx="8623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  <a:latin typeface="+mj-lt"/>
              </a:rPr>
              <a:t>2. Abnormalities of kerma coefficients in JENDL-4</a:t>
            </a:r>
            <a:endParaRPr kumimoji="1" lang="ja-JP" altLang="en-US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7504" y="692696"/>
            <a:ext cx="6100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+mj-lt"/>
              </a:rPr>
              <a:t>Kerma (</a:t>
            </a:r>
            <a:r>
              <a:rPr kumimoji="1" lang="en-US" altLang="ja-JP" u="sng" dirty="0" smtClean="0">
                <a:solidFill>
                  <a:srgbClr val="FF0000"/>
                </a:solidFill>
                <a:latin typeface="+mj-lt"/>
              </a:rPr>
              <a:t>K</a:t>
            </a:r>
            <a:r>
              <a:rPr kumimoji="1" lang="en-US" altLang="ja-JP" dirty="0" smtClean="0">
                <a:solidFill>
                  <a:srgbClr val="FF0000"/>
                </a:solidFill>
                <a:latin typeface="+mj-lt"/>
              </a:rPr>
              <a:t>inetic </a:t>
            </a:r>
            <a:r>
              <a:rPr kumimoji="1" lang="en-US" altLang="ja-JP" u="sng" dirty="0" smtClean="0">
                <a:solidFill>
                  <a:srgbClr val="FF0000"/>
                </a:solidFill>
                <a:latin typeface="+mj-lt"/>
              </a:rPr>
              <a:t>e</a:t>
            </a:r>
            <a:r>
              <a:rPr kumimoji="1" lang="en-US" altLang="ja-JP" dirty="0" smtClean="0">
                <a:solidFill>
                  <a:srgbClr val="FF0000"/>
                </a:solidFill>
                <a:latin typeface="+mj-lt"/>
              </a:rPr>
              <a:t>nergy </a:t>
            </a:r>
            <a:r>
              <a:rPr kumimoji="1" lang="en-US" altLang="ja-JP" u="sng" dirty="0" smtClean="0">
                <a:solidFill>
                  <a:srgbClr val="FF0000"/>
                </a:solidFill>
                <a:latin typeface="+mj-lt"/>
              </a:rPr>
              <a:t>r</a:t>
            </a:r>
            <a:r>
              <a:rPr kumimoji="1" lang="en-US" altLang="ja-JP" dirty="0" smtClean="0">
                <a:solidFill>
                  <a:srgbClr val="FF0000"/>
                </a:solidFill>
                <a:latin typeface="+mj-lt"/>
              </a:rPr>
              <a:t>eleased per unit </a:t>
            </a:r>
            <a:r>
              <a:rPr kumimoji="1" lang="en-US" altLang="ja-JP" u="sng" dirty="0" smtClean="0">
                <a:solidFill>
                  <a:srgbClr val="FF0000"/>
                </a:solidFill>
                <a:latin typeface="+mj-lt"/>
              </a:rPr>
              <a:t>ma</a:t>
            </a:r>
            <a:r>
              <a:rPr kumimoji="1" lang="en-US" altLang="ja-JP" dirty="0" smtClean="0">
                <a:solidFill>
                  <a:srgbClr val="FF0000"/>
                </a:solidFill>
                <a:latin typeface="+mj-lt"/>
              </a:rPr>
              <a:t>ss)</a:t>
            </a:r>
            <a:endParaRPr kumimoji="1" lang="ja-JP" alt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2692" y="1124744"/>
            <a:ext cx="8058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002060"/>
                </a:solidFill>
              </a:rPr>
              <a:t>The sum of the initial kinetic energies of all the charged particles liberated by </a:t>
            </a:r>
          </a:p>
          <a:p>
            <a:r>
              <a:rPr lang="en-US" altLang="ja-JP" i="1" dirty="0" smtClean="0">
                <a:solidFill>
                  <a:srgbClr val="002060"/>
                </a:solidFill>
              </a:rPr>
              <a:t>uncharged particles in a mass of material.</a:t>
            </a:r>
            <a:endParaRPr kumimoji="1" lang="ja-JP" altLang="en-US" i="1" dirty="0">
              <a:solidFill>
                <a:srgbClr val="00206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59614" y="154750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(ICRU Report 60, 1998)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07504" y="2051556"/>
                <a:ext cx="84513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The kerma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l-GR" altLang="ja-JP" b="0" i="1" smtClean="0">
                            <a:latin typeface="Cambria Math"/>
                            <a:ea typeface="Cambria Math"/>
                          </a:rPr>
                          <m:t>Φ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(</m:t>
                    </m:r>
                    <m:r>
                      <a:rPr kumimoji="1" lang="en-US" altLang="ja-JP" b="0" i="1" smtClean="0">
                        <a:latin typeface="Cambria Math"/>
                      </a:rPr>
                      <m:t>𝐸</m:t>
                    </m:r>
                    <m:r>
                      <a:rPr kumimoji="1"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en-US" altLang="ja-JP" dirty="0" smtClean="0"/>
                  <a:t> </a:t>
                </a:r>
                <a:r>
                  <a:rPr lang="en-US" altLang="ja-JP" dirty="0" smtClean="0"/>
                  <a:t>can be calculated from microscopic </a:t>
                </a:r>
                <a:r>
                  <a:rPr kumimoji="1" lang="en-US" altLang="ja-JP" dirty="0" smtClean="0"/>
                  <a:t>cross sections;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051556"/>
                <a:ext cx="8451353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649" t="-8333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021634"/>
              </p:ext>
            </p:extLst>
          </p:nvPr>
        </p:nvGraphicFramePr>
        <p:xfrm>
          <a:off x="2016746" y="2564904"/>
          <a:ext cx="5110509" cy="900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Equation" r:id="rId5" imgW="2019240" imgH="355320" progId="">
                  <p:embed/>
                </p:oleObj>
              </mc:Choice>
              <mc:Fallback>
                <p:oleObj name="Equation" r:id="rId5" imgW="2019240" imgH="355320" progId="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746" y="2564904"/>
                        <a:ext cx="5110509" cy="9005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378284" y="3440157"/>
            <a:ext cx="3179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j: nuclide type,   i: reaction type,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3494379" y="3429000"/>
                <a:ext cx="4029949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: nuclei number of type j per unit mass,</a:t>
                </a:r>
                <a:endParaRPr kumimoji="1" lang="ja-JP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379" y="3429000"/>
                <a:ext cx="4029949" cy="391646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t="-7813" r="-605" b="-171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173269" y="3861048"/>
                <a:ext cx="4938916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1" lang="en-US" altLang="ja-JP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: average energy transferred to charged particles,</a:t>
                </a:r>
                <a:endParaRPr kumimoji="1" lang="ja-JP" altLang="en-US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69" y="3861048"/>
                <a:ext cx="4938916" cy="391646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t="-7692" r="-370" b="-169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173269" y="4221088"/>
                <a:ext cx="5971058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1" lang="en-US" altLang="ja-JP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: cross section in nuclear reaction type </a:t>
                </a:r>
                <a:r>
                  <a:rPr kumimoji="1" lang="en-US" altLang="ja-JP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kumimoji="1" lang="en-US" altLang="ja-JP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and nuclei of type j.</a:t>
                </a:r>
                <a:endParaRPr kumimoji="1" lang="ja-JP" altLang="en-US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69" y="4221088"/>
                <a:ext cx="5971058" cy="391646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t="-7692" r="-714" b="-169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コネクタ 21"/>
          <p:cNvCxnSpPr/>
          <p:nvPr/>
        </p:nvCxnSpPr>
        <p:spPr>
          <a:xfrm>
            <a:off x="107504" y="1916832"/>
            <a:ext cx="8928992" cy="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グループ化 28"/>
          <p:cNvGrpSpPr/>
          <p:nvPr/>
        </p:nvGrpSpPr>
        <p:grpSpPr>
          <a:xfrm>
            <a:off x="666316" y="4941168"/>
            <a:ext cx="1889460" cy="1265938"/>
            <a:chOff x="378284" y="4731077"/>
            <a:chExt cx="1889460" cy="1265938"/>
          </a:xfrm>
        </p:grpSpPr>
        <p:sp>
          <p:nvSpPr>
            <p:cNvPr id="19" name="フローチャート : 磁気ディスク 18"/>
            <p:cNvSpPr/>
            <p:nvPr/>
          </p:nvSpPr>
          <p:spPr>
            <a:xfrm>
              <a:off x="378284" y="4731077"/>
              <a:ext cx="1889460" cy="1265938"/>
            </a:xfrm>
            <a:prstGeom prst="flowChartMagneticDisk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57420" y="5230867"/>
              <a:ext cx="15311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Evaluated</a:t>
              </a:r>
            </a:p>
            <a:p>
              <a:r>
                <a:rPr lang="en-US" altLang="ja-JP" dirty="0" smtClean="0"/>
                <a:t>Nuclear Data</a:t>
              </a:r>
              <a:endParaRPr kumimoji="1" lang="ja-JP" altLang="en-US" dirty="0"/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6570972" y="4941168"/>
            <a:ext cx="1889460" cy="1265938"/>
            <a:chOff x="6454083" y="4731077"/>
            <a:chExt cx="1889460" cy="1265938"/>
          </a:xfrm>
        </p:grpSpPr>
        <p:sp>
          <p:nvSpPr>
            <p:cNvPr id="24" name="フローチャート : 磁気ディスク 23"/>
            <p:cNvSpPr/>
            <p:nvPr/>
          </p:nvSpPr>
          <p:spPr>
            <a:xfrm>
              <a:off x="6454083" y="4731077"/>
              <a:ext cx="1889460" cy="1265938"/>
            </a:xfrm>
            <a:prstGeom prst="flowChartMagneticDisk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705835" y="5230867"/>
              <a:ext cx="13859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Kerma</a:t>
              </a:r>
            </a:p>
            <a:p>
              <a:r>
                <a:rPr lang="en-US" altLang="ja-JP" dirty="0" smtClean="0"/>
                <a:t>Coefficients</a:t>
              </a:r>
              <a:endParaRPr kumimoji="1" lang="ja-JP" altLang="en-US" dirty="0"/>
            </a:p>
          </p:txBody>
        </p:sp>
      </p:grpSp>
      <p:sp>
        <p:nvSpPr>
          <p:cNvPr id="27" name="右矢印 26"/>
          <p:cNvSpPr/>
          <p:nvPr/>
        </p:nvSpPr>
        <p:spPr>
          <a:xfrm>
            <a:off x="2735796" y="5250972"/>
            <a:ext cx="3672408" cy="646331"/>
          </a:xfrm>
          <a:prstGeom prst="rightArrow">
            <a:avLst/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雲 25"/>
          <p:cNvSpPr/>
          <p:nvPr/>
        </p:nvSpPr>
        <p:spPr>
          <a:xfrm>
            <a:off x="3347864" y="4731077"/>
            <a:ext cx="2448272" cy="150623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973118" y="500388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Evaluation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941058" y="537321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Calculation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203951" y="573325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NJOY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792915" y="6453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882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6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3004</TotalTime>
  <Words>1038</Words>
  <Application>Microsoft Office PowerPoint</Application>
  <PresentationFormat>画面に合わせる (4:3)</PresentationFormat>
  <Paragraphs>257</Paragraphs>
  <Slides>18</Slides>
  <Notes>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0" baseType="lpstr">
      <vt:lpstr>Office ​​テーマ</vt:lpstr>
      <vt:lpstr>Equation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JAEA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daiki</dc:creator>
  <cp:lastModifiedBy>daiki</cp:lastModifiedBy>
  <cp:revision>135</cp:revision>
  <dcterms:created xsi:type="dcterms:W3CDTF">2011-10-25T10:05:10Z</dcterms:created>
  <dcterms:modified xsi:type="dcterms:W3CDTF">2011-11-15T09:09:04Z</dcterms:modified>
</cp:coreProperties>
</file>